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71" r:id="rId13"/>
    <p:sldId id="267" r:id="rId14"/>
    <p:sldId id="268" r:id="rId15"/>
    <p:sldId id="269" r:id="rId16"/>
    <p:sldId id="270" r:id="rId17"/>
  </p:sldIdLst>
  <p:sldSz cx="18288000" cy="10287000"/>
  <p:notesSz cx="6858000" cy="9144000"/>
  <p:embeddedFontLst>
    <p:embeddedFont>
      <p:font typeface="Calibri" panose="020F0502020204030204" pitchFamily="34" charset="0"/>
      <p:regular r:id="rId19"/>
      <p:bold r:id="rId20"/>
      <p:italic r:id="rId21"/>
      <p:boldItalic r:id="rId22"/>
    </p:embeddedFont>
    <p:embeddedFont>
      <p:font typeface="Noto Sans" panose="020B0502040504020204" pitchFamily="34" charset="0"/>
      <p:regular r:id="rId23"/>
      <p:bold r:id="rId24"/>
      <p:italic r:id="rId25"/>
      <p:boldItalic r:id="rId26"/>
    </p:embeddedFont>
    <p:embeddedFont>
      <p:font typeface="Open Sans" panose="020B0606030504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2"/>
  </p:normalViewPr>
  <p:slideViewPr>
    <p:cSldViewPr snapToGrid="0">
      <p:cViewPr varScale="1">
        <p:scale>
          <a:sx n="70" d="100"/>
          <a:sy n="70" d="100"/>
        </p:scale>
        <p:origin x="808"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4" name="Google Shape;29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a:latin typeface="Arial"/>
                <a:ea typeface="Arial"/>
                <a:cs typeface="Arial"/>
                <a:sym typeface="Arial"/>
              </a:rPr>
              <a:t>Vishal</a:t>
            </a:r>
            <a:endParaRPr/>
          </a:p>
          <a:p>
            <a:pPr marL="0" lvl="0" indent="0" algn="l" rtl="0">
              <a:spcBef>
                <a:spcPts val="0"/>
              </a:spcBef>
              <a:spcAft>
                <a:spcPts val="0"/>
              </a:spcAft>
              <a:buNone/>
            </a:pPr>
            <a:endParaRPr b="0" i="0">
              <a:solidFill>
                <a:srgbClr val="D1D5DB"/>
              </a:solidFill>
              <a:latin typeface="Arial"/>
              <a:ea typeface="Arial"/>
              <a:cs typeface="Arial"/>
              <a:sym typeface="Arial"/>
            </a:endParaRPr>
          </a:p>
          <a:p>
            <a:pPr marL="0" lvl="0" indent="0" algn="l" rtl="0">
              <a:spcBef>
                <a:spcPts val="0"/>
              </a:spcBef>
              <a:spcAft>
                <a:spcPts val="0"/>
              </a:spcAft>
              <a:buNone/>
            </a:pPr>
            <a:endParaRPr/>
          </a:p>
        </p:txBody>
      </p:sp>
      <p:sp>
        <p:nvSpPr>
          <p:cNvPr id="295" name="Google Shape;295;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Add the actual vs predicted graph</a:t>
            </a:r>
            <a:endParaRPr/>
          </a:p>
        </p:txBody>
      </p:sp>
      <p:sp>
        <p:nvSpPr>
          <p:cNvPr id="315" name="Google Shape;315;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Add the actual vs predicted graph</a:t>
            </a:r>
            <a:endParaRPr/>
          </a:p>
        </p:txBody>
      </p:sp>
      <p:sp>
        <p:nvSpPr>
          <p:cNvPr id="315" name="Google Shape;315;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extLst>
      <p:ext uri="{BB962C8B-B14F-4D97-AF65-F5344CB8AC3E}">
        <p14:creationId xmlns:p14="http://schemas.microsoft.com/office/powerpoint/2010/main" val="18682300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ed732071f4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4" name="Google Shape;334;g1ed732071f4_0_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5" name="Google Shape;335;g1ed732071f4_0_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6" name="Google Shape;356;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6" name="Google Shape;37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vishal</a:t>
            </a:r>
            <a:endParaRPr/>
          </a:p>
        </p:txBody>
      </p:sp>
      <p:sp>
        <p:nvSpPr>
          <p:cNvPr id="377" name="Google Shape;377;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5" name="Google Shape;395;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6" name="Google Shape;396;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 name="Google Shape;105;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Problem statement</a:t>
            </a:r>
            <a:endParaRPr/>
          </a:p>
          <a:p>
            <a:pPr marL="0" lvl="0" indent="0" algn="l" rtl="0">
              <a:spcBef>
                <a:spcPts val="0"/>
              </a:spcBef>
              <a:spcAft>
                <a:spcPts val="0"/>
              </a:spcAft>
              <a:buNone/>
            </a:pPr>
            <a:endParaRPr/>
          </a:p>
        </p:txBody>
      </p:sp>
      <p:sp>
        <p:nvSpPr>
          <p:cNvPr id="106" name="Google Shape;106;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5" name="Google Shape;125;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i="0">
                <a:latin typeface="Arial"/>
                <a:ea typeface="Arial"/>
                <a:cs typeface="Arial"/>
                <a:sym typeface="Arial"/>
              </a:rPr>
              <a:t>Slide 2: Data Overview</a:t>
            </a:r>
            <a:endParaRPr/>
          </a:p>
          <a:p>
            <a:pPr marL="0" lvl="0" indent="0" algn="l" rtl="0">
              <a:spcBef>
                <a:spcPts val="0"/>
              </a:spcBef>
              <a:spcAft>
                <a:spcPts val="0"/>
              </a:spcAft>
              <a:buNone/>
            </a:pPr>
            <a:r>
              <a:rPr lang="en-US" b="1" i="0">
                <a:solidFill>
                  <a:srgbClr val="D1D5DB"/>
                </a:solidFill>
                <a:latin typeface="Arial"/>
                <a:ea typeface="Arial"/>
                <a:cs typeface="Arial"/>
                <a:sym typeface="Arial"/>
              </a:rPr>
              <a:t>Title:</a:t>
            </a:r>
            <a:r>
              <a:rPr lang="en-US" b="0" i="0">
                <a:solidFill>
                  <a:srgbClr val="D1D5DB"/>
                </a:solidFill>
                <a:latin typeface="Arial"/>
                <a:ea typeface="Arial"/>
                <a:cs typeface="Arial"/>
                <a:sym typeface="Arial"/>
              </a:rPr>
              <a:t> Data Overview - Netrality Datasets</a:t>
            </a:r>
            <a:br>
              <a:rPr lang="en-US" b="0" i="0">
                <a:solidFill>
                  <a:srgbClr val="D1D5DB"/>
                </a:solidFill>
                <a:latin typeface="Arial"/>
                <a:ea typeface="Arial"/>
                <a:cs typeface="Arial"/>
                <a:sym typeface="Arial"/>
              </a:rPr>
            </a:br>
            <a:r>
              <a:rPr lang="en-US" b="1" i="0">
                <a:solidFill>
                  <a:srgbClr val="D1D5DB"/>
                </a:solidFill>
                <a:latin typeface="Arial"/>
                <a:ea typeface="Arial"/>
                <a:cs typeface="Arial"/>
                <a:sym typeface="Arial"/>
              </a:rPr>
              <a:t>Content:</a:t>
            </a:r>
            <a:endParaRPr b="0" i="0">
              <a:solidFill>
                <a:srgbClr val="D1D5DB"/>
              </a:solidFill>
              <a:latin typeface="Arial"/>
              <a:ea typeface="Arial"/>
              <a:cs typeface="Arial"/>
              <a:sym typeface="Arial"/>
            </a:endParaRPr>
          </a:p>
          <a:p>
            <a:pPr marL="0" lvl="0" indent="-76200" algn="l" rtl="0">
              <a:spcBef>
                <a:spcPts val="0"/>
              </a:spcBef>
              <a:spcAft>
                <a:spcPts val="0"/>
              </a:spcAft>
              <a:buClr>
                <a:srgbClr val="D1D5DB"/>
              </a:buClr>
              <a:buSzPts val="1200"/>
              <a:buFont typeface="Arial"/>
              <a:buChar char="•"/>
            </a:pPr>
            <a:r>
              <a:rPr lang="en-US" b="0" i="0">
                <a:solidFill>
                  <a:srgbClr val="D1D5DB"/>
                </a:solidFill>
                <a:latin typeface="Arial"/>
                <a:ea typeface="Arial"/>
                <a:cs typeface="Arial"/>
                <a:sym typeface="Arial"/>
              </a:rPr>
              <a:t>Describe the three datasets: Current Customers, Prospect Customers, and Current Billing.</a:t>
            </a:r>
            <a:endParaRPr/>
          </a:p>
          <a:p>
            <a:pPr marL="0" lvl="0" indent="0" algn="l" rtl="0">
              <a:spcBef>
                <a:spcPts val="0"/>
              </a:spcBef>
              <a:spcAft>
                <a:spcPts val="0"/>
              </a:spcAft>
              <a:buNone/>
            </a:pPr>
            <a:endParaRPr/>
          </a:p>
        </p:txBody>
      </p:sp>
      <p:sp>
        <p:nvSpPr>
          <p:cNvPr id="126" name="Google Shape;126;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i="0">
                <a:latin typeface="Arial"/>
                <a:ea typeface="Arial"/>
                <a:cs typeface="Arial"/>
                <a:sym typeface="Arial"/>
              </a:rPr>
              <a:t>]</a:t>
            </a:r>
            <a:endParaRPr/>
          </a:p>
        </p:txBody>
      </p:sp>
      <p:sp>
        <p:nvSpPr>
          <p:cNvPr id="179" name="Google Shape;179;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a7f8664f19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a7f8664f19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g2a7f8664f19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1" name="Google Shape;23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ed732071f4_0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0" name="Google Shape;250;g1ed732071f4_0_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i="0">
                <a:latin typeface="Arial"/>
                <a:ea typeface="Arial"/>
                <a:cs typeface="Arial"/>
                <a:sym typeface="Arial"/>
              </a:rPr>
              <a:t>]</a:t>
            </a:r>
            <a:endParaRPr/>
          </a:p>
        </p:txBody>
      </p:sp>
      <p:sp>
        <p:nvSpPr>
          <p:cNvPr id="251" name="Google Shape;251;g1ed732071f4_0_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1" i="0">
                <a:latin typeface="Arial"/>
                <a:ea typeface="Arial"/>
                <a:cs typeface="Arial"/>
                <a:sym typeface="Arial"/>
              </a:rPr>
              <a:t>]</a:t>
            </a:r>
            <a:endParaRPr/>
          </a:p>
        </p:txBody>
      </p:sp>
      <p:sp>
        <p:nvSpPr>
          <p:cNvPr id="276" name="Google Shape;276;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2" name="Google Shape;22;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 name="Google Shape;28;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4" name="Google Shape;34;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0" name="Google Shape;40;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1" name="Google Shape;41;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9" name="Google Shape;49;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0" name="Google Shape;50;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1792288" y="612775"/>
            <a:ext cx="5486400" cy="4114800"/>
          </a:xfrm>
          <a:prstGeom prst="rect">
            <a:avLst/>
          </a:prstGeom>
          <a:noFill/>
          <a:ln>
            <a:noFill/>
          </a:ln>
        </p:spPr>
      </p:sp>
      <p:sp>
        <p:nvSpPr>
          <p:cNvPr id="68" name="Google Shape;68;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3"/>
          <p:cNvPicPr preferRelativeResize="0"/>
          <p:nvPr/>
        </p:nvPicPr>
        <p:blipFill rotWithShape="1">
          <a:blip r:embed="rId3">
            <a:alphaModFix/>
          </a:blip>
          <a:srcRect l="22021" t="8473" r="3225" b="35459"/>
          <a:stretch/>
        </p:blipFill>
        <p:spPr>
          <a:xfrm>
            <a:off x="-1" y="0"/>
            <a:ext cx="18288000" cy="11407656"/>
          </a:xfrm>
          <a:prstGeom prst="rect">
            <a:avLst/>
          </a:prstGeom>
          <a:noFill/>
          <a:ln>
            <a:noFill/>
          </a:ln>
        </p:spPr>
      </p:pic>
      <p:grpSp>
        <p:nvGrpSpPr>
          <p:cNvPr id="90" name="Google Shape;90;p13"/>
          <p:cNvGrpSpPr/>
          <p:nvPr/>
        </p:nvGrpSpPr>
        <p:grpSpPr>
          <a:xfrm>
            <a:off x="10597377" y="3625034"/>
            <a:ext cx="7690701" cy="615899"/>
            <a:chOff x="0" y="0"/>
            <a:chExt cx="2058649" cy="162211"/>
          </a:xfrm>
        </p:grpSpPr>
        <p:sp>
          <p:nvSpPr>
            <p:cNvPr id="91" name="Google Shape;91;p13"/>
            <p:cNvSpPr/>
            <p:nvPr/>
          </p:nvSpPr>
          <p:spPr>
            <a:xfrm>
              <a:off x="0" y="0"/>
              <a:ext cx="2058649" cy="162211"/>
            </a:xfrm>
            <a:custGeom>
              <a:avLst/>
              <a:gdLst/>
              <a:ahLst/>
              <a:cxnLst/>
              <a:rect l="l" t="t" r="r" b="b"/>
              <a:pathLst>
                <a:path w="2058649" h="162211" extrusionOk="0">
                  <a:moveTo>
                    <a:pt x="0" y="0"/>
                  </a:moveTo>
                  <a:lnTo>
                    <a:pt x="2058649" y="0"/>
                  </a:lnTo>
                  <a:lnTo>
                    <a:pt x="2058649" y="162211"/>
                  </a:lnTo>
                  <a:lnTo>
                    <a:pt x="0" y="16221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2" name="Google Shape;92;p13"/>
            <p:cNvSpPr txBox="1"/>
            <p:nvPr/>
          </p:nvSpPr>
          <p:spPr>
            <a:xfrm>
              <a:off x="0" y="0"/>
              <a:ext cx="2025514" cy="162211"/>
            </a:xfrm>
            <a:prstGeom prst="rect">
              <a:avLst/>
            </a:prstGeom>
            <a:noFill/>
            <a:ln>
              <a:noFill/>
            </a:ln>
          </p:spPr>
          <p:txBody>
            <a:bodyPr spcFirstLastPara="1" wrap="square" lIns="50800" tIns="50800" rIns="50800" bIns="50800" anchor="ctr" anchorCtr="0">
              <a:noAutofit/>
            </a:bodyPr>
            <a:lstStyle/>
            <a:p>
              <a:pPr marL="0" marR="0" lvl="0" indent="0" algn="ctr" rtl="0">
                <a:lnSpc>
                  <a:spcPct val="140000"/>
                </a:lnSpc>
                <a:spcBef>
                  <a:spcPts val="0"/>
                </a:spcBef>
                <a:spcAft>
                  <a:spcPts val="0"/>
                </a:spcAft>
                <a:buNone/>
              </a:pPr>
              <a:r>
                <a:rPr lang="en-US" sz="2100" b="1" u="none">
                  <a:solidFill>
                    <a:srgbClr val="2C434E"/>
                  </a:solidFill>
                  <a:latin typeface="Noto Sans"/>
                  <a:ea typeface="Noto Sans"/>
                  <a:cs typeface="Noto Sans"/>
                  <a:sym typeface="Noto Sans"/>
                </a:rPr>
                <a:t>NETRALITY </a:t>
              </a:r>
              <a:endParaRPr/>
            </a:p>
          </p:txBody>
        </p:sp>
      </p:grpSp>
      <p:grpSp>
        <p:nvGrpSpPr>
          <p:cNvPr id="93" name="Google Shape;93;p13"/>
          <p:cNvGrpSpPr/>
          <p:nvPr/>
        </p:nvGrpSpPr>
        <p:grpSpPr>
          <a:xfrm>
            <a:off x="-1" y="3480373"/>
            <a:ext cx="2233555" cy="3230763"/>
            <a:chOff x="0" y="-38100"/>
            <a:chExt cx="1536012" cy="850900"/>
          </a:xfrm>
        </p:grpSpPr>
        <p:sp>
          <p:nvSpPr>
            <p:cNvPr id="94" name="Google Shape;94;p13"/>
            <p:cNvSpPr/>
            <p:nvPr/>
          </p:nvSpPr>
          <p:spPr>
            <a:xfrm>
              <a:off x="0" y="0"/>
              <a:ext cx="1536012" cy="156984"/>
            </a:xfrm>
            <a:custGeom>
              <a:avLst/>
              <a:gdLst/>
              <a:ahLst/>
              <a:cxnLst/>
              <a:rect l="l" t="t" r="r" b="b"/>
              <a:pathLst>
                <a:path w="1536012" h="156984" extrusionOk="0">
                  <a:moveTo>
                    <a:pt x="0" y="0"/>
                  </a:moveTo>
                  <a:lnTo>
                    <a:pt x="1536012" y="0"/>
                  </a:lnTo>
                  <a:lnTo>
                    <a:pt x="1536012" y="156984"/>
                  </a:lnTo>
                  <a:lnTo>
                    <a:pt x="0" y="156984"/>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5" name="Google Shape;95;p1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96" name="Google Shape;96;p13"/>
          <p:cNvGrpSpPr/>
          <p:nvPr/>
        </p:nvGrpSpPr>
        <p:grpSpPr>
          <a:xfrm>
            <a:off x="-1" y="5921256"/>
            <a:ext cx="2233556" cy="3230763"/>
            <a:chOff x="0" y="-38100"/>
            <a:chExt cx="1536012" cy="850900"/>
          </a:xfrm>
        </p:grpSpPr>
        <p:sp>
          <p:nvSpPr>
            <p:cNvPr id="97" name="Google Shape;97;p13"/>
            <p:cNvSpPr/>
            <p:nvPr/>
          </p:nvSpPr>
          <p:spPr>
            <a:xfrm>
              <a:off x="0" y="0"/>
              <a:ext cx="1536012" cy="156984"/>
            </a:xfrm>
            <a:custGeom>
              <a:avLst/>
              <a:gdLst/>
              <a:ahLst/>
              <a:cxnLst/>
              <a:rect l="l" t="t" r="r" b="b"/>
              <a:pathLst>
                <a:path w="1536012" h="156984" extrusionOk="0">
                  <a:moveTo>
                    <a:pt x="0" y="0"/>
                  </a:moveTo>
                  <a:lnTo>
                    <a:pt x="1536012" y="0"/>
                  </a:lnTo>
                  <a:lnTo>
                    <a:pt x="1536012" y="156984"/>
                  </a:lnTo>
                  <a:lnTo>
                    <a:pt x="0" y="156984"/>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8" name="Google Shape;98;p1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99" name="Google Shape;99;p13"/>
          <p:cNvSpPr txBox="1"/>
          <p:nvPr/>
        </p:nvSpPr>
        <p:spPr>
          <a:xfrm>
            <a:off x="3886200" y="4597941"/>
            <a:ext cx="13959760" cy="1192634"/>
          </a:xfrm>
          <a:prstGeom prst="rect">
            <a:avLst/>
          </a:prstGeom>
          <a:noFill/>
          <a:ln>
            <a:noFill/>
          </a:ln>
        </p:spPr>
        <p:txBody>
          <a:bodyPr spcFirstLastPara="1" wrap="square" lIns="0" tIns="0" rIns="0" bIns="0" anchor="t" anchorCtr="0">
            <a:spAutoFit/>
          </a:bodyPr>
          <a:lstStyle/>
          <a:p>
            <a:pPr marL="0" marR="0" lvl="0" indent="0" algn="r" rtl="0">
              <a:lnSpc>
                <a:spcPct val="116026"/>
              </a:lnSpc>
              <a:spcBef>
                <a:spcPts val="0"/>
              </a:spcBef>
              <a:spcAft>
                <a:spcPts val="0"/>
              </a:spcAft>
              <a:buNone/>
            </a:pPr>
            <a:r>
              <a:rPr lang="en-US" sz="7987" b="1" u="none">
                <a:solidFill>
                  <a:srgbClr val="12222B"/>
                </a:solidFill>
                <a:latin typeface="Open Sans"/>
                <a:ea typeface="Open Sans"/>
                <a:cs typeface="Open Sans"/>
                <a:sym typeface="Open Sans"/>
              </a:rPr>
              <a:t>SPRINT FINAL</a:t>
            </a:r>
            <a:endParaRPr/>
          </a:p>
        </p:txBody>
      </p:sp>
      <p:grpSp>
        <p:nvGrpSpPr>
          <p:cNvPr id="100" name="Google Shape;100;p13"/>
          <p:cNvGrpSpPr/>
          <p:nvPr/>
        </p:nvGrpSpPr>
        <p:grpSpPr>
          <a:xfrm>
            <a:off x="10597375" y="5930596"/>
            <a:ext cx="7690529" cy="3303303"/>
            <a:chOff x="-1" y="-57150"/>
            <a:chExt cx="2135072" cy="870000"/>
          </a:xfrm>
        </p:grpSpPr>
        <p:sp>
          <p:nvSpPr>
            <p:cNvPr id="101" name="Google Shape;101;p13"/>
            <p:cNvSpPr/>
            <p:nvPr/>
          </p:nvSpPr>
          <p:spPr>
            <a:xfrm>
              <a:off x="-1" y="4"/>
              <a:ext cx="2135072" cy="186954"/>
            </a:xfrm>
            <a:custGeom>
              <a:avLst/>
              <a:gdLst/>
              <a:ahLst/>
              <a:cxnLst/>
              <a:rect l="l" t="t" r="r" b="b"/>
              <a:pathLst>
                <a:path w="2135072" h="135474" extrusionOk="0">
                  <a:moveTo>
                    <a:pt x="0" y="0"/>
                  </a:moveTo>
                  <a:lnTo>
                    <a:pt x="2135072" y="0"/>
                  </a:lnTo>
                  <a:lnTo>
                    <a:pt x="2135072" y="135474"/>
                  </a:lnTo>
                  <a:lnTo>
                    <a:pt x="0" y="135474"/>
                  </a:lnTo>
                  <a:close/>
                </a:path>
              </a:pathLst>
            </a:custGeom>
            <a:solidFill>
              <a:srgbClr val="7ED8FD"/>
            </a:solid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2100" b="1">
                  <a:solidFill>
                    <a:schemeClr val="dk1"/>
                  </a:solidFill>
                  <a:latin typeface="Calibri"/>
                  <a:ea typeface="Calibri"/>
                  <a:cs typeface="Calibri"/>
                  <a:sym typeface="Calibri"/>
                </a:rPr>
                <a:t>TEAM TVS</a:t>
              </a:r>
              <a:endParaRPr sz="2100" b="1">
                <a:solidFill>
                  <a:schemeClr val="dk1"/>
                </a:solidFill>
                <a:latin typeface="Calibri"/>
                <a:ea typeface="Calibri"/>
                <a:cs typeface="Calibri"/>
                <a:sym typeface="Calibri"/>
              </a:endParaRPr>
            </a:p>
            <a:p>
              <a:pPr marL="0" marR="0" lvl="0" indent="0" algn="r" rtl="0">
                <a:spcBef>
                  <a:spcPts val="0"/>
                </a:spcBef>
                <a:spcAft>
                  <a:spcPts val="0"/>
                </a:spcAft>
                <a:buNone/>
              </a:pPr>
              <a:r>
                <a:rPr lang="en-US" sz="2100" b="1">
                  <a:solidFill>
                    <a:schemeClr val="dk1"/>
                  </a:solidFill>
                  <a:latin typeface="Calibri"/>
                  <a:ea typeface="Calibri"/>
                  <a:cs typeface="Calibri"/>
                  <a:sym typeface="Calibri"/>
                </a:rPr>
                <a:t>Tirth,Vishal &amp; Sakshi</a:t>
              </a:r>
              <a:endParaRPr sz="2100" b="1">
                <a:solidFill>
                  <a:schemeClr val="dk1"/>
                </a:solidFill>
                <a:latin typeface="Calibri"/>
                <a:ea typeface="Calibri"/>
                <a:cs typeface="Calibri"/>
                <a:sym typeface="Calibri"/>
              </a:endParaRPr>
            </a:p>
          </p:txBody>
        </p:sp>
        <p:sp>
          <p:nvSpPr>
            <p:cNvPr id="102" name="Google Shape;102;p13"/>
            <p:cNvSpPr txBox="1"/>
            <p:nvPr/>
          </p:nvSpPr>
          <p:spPr>
            <a:xfrm>
              <a:off x="0" y="-57150"/>
              <a:ext cx="812700" cy="87000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grpSp>
        <p:nvGrpSpPr>
          <p:cNvPr id="297" name="Google Shape;297;p22"/>
          <p:cNvGrpSpPr/>
          <p:nvPr/>
        </p:nvGrpSpPr>
        <p:grpSpPr>
          <a:xfrm>
            <a:off x="0" y="9838589"/>
            <a:ext cx="3086104" cy="3230761"/>
            <a:chOff x="0" y="-38100"/>
            <a:chExt cx="812800" cy="850900"/>
          </a:xfrm>
        </p:grpSpPr>
        <p:sp>
          <p:nvSpPr>
            <p:cNvPr id="298" name="Google Shape;298;p22"/>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9" name="Google Shape;299;p22"/>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00" name="Google Shape;300;p22"/>
          <p:cNvGrpSpPr/>
          <p:nvPr/>
        </p:nvGrpSpPr>
        <p:grpSpPr>
          <a:xfrm>
            <a:off x="17259300" y="-144661"/>
            <a:ext cx="3086104" cy="3230761"/>
            <a:chOff x="0" y="-38100"/>
            <a:chExt cx="812800" cy="850900"/>
          </a:xfrm>
        </p:grpSpPr>
        <p:sp>
          <p:nvSpPr>
            <p:cNvPr id="301" name="Google Shape;301;p22"/>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2" name="Google Shape;302;p22"/>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03" name="Google Shape;303;p22"/>
          <p:cNvGrpSpPr/>
          <p:nvPr/>
        </p:nvGrpSpPr>
        <p:grpSpPr>
          <a:xfrm>
            <a:off x="0" y="-144661"/>
            <a:ext cx="3086104" cy="3230761"/>
            <a:chOff x="0" y="-38100"/>
            <a:chExt cx="812800" cy="850900"/>
          </a:xfrm>
        </p:grpSpPr>
        <p:sp>
          <p:nvSpPr>
            <p:cNvPr id="304" name="Google Shape;304;p22"/>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5" name="Google Shape;305;p22"/>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06" name="Google Shape;306;p22"/>
          <p:cNvGrpSpPr/>
          <p:nvPr/>
        </p:nvGrpSpPr>
        <p:grpSpPr>
          <a:xfrm>
            <a:off x="17259300" y="9838589"/>
            <a:ext cx="3086104" cy="3230761"/>
            <a:chOff x="0" y="-38100"/>
            <a:chExt cx="812800" cy="850900"/>
          </a:xfrm>
        </p:grpSpPr>
        <p:sp>
          <p:nvSpPr>
            <p:cNvPr id="307" name="Google Shape;307;p22"/>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8" name="Google Shape;308;p22"/>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309" name="Google Shape;309;p22"/>
          <p:cNvSpPr txBox="1"/>
          <p:nvPr/>
        </p:nvSpPr>
        <p:spPr>
          <a:xfrm>
            <a:off x="1216313" y="1098838"/>
            <a:ext cx="7229700" cy="7695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u="none">
                <a:solidFill>
                  <a:srgbClr val="12222B"/>
                </a:solidFill>
                <a:latin typeface="Open Sans"/>
                <a:ea typeface="Open Sans"/>
                <a:cs typeface="Open Sans"/>
                <a:sym typeface="Open Sans"/>
              </a:rPr>
              <a:t>Performance Metrics</a:t>
            </a:r>
            <a:endParaRPr/>
          </a:p>
        </p:txBody>
      </p:sp>
      <p:sp>
        <p:nvSpPr>
          <p:cNvPr id="310" name="Google Shape;310;p22"/>
          <p:cNvSpPr txBox="1"/>
          <p:nvPr/>
        </p:nvSpPr>
        <p:spPr>
          <a:xfrm>
            <a:off x="1545145" y="2525884"/>
            <a:ext cx="7229700" cy="7368171"/>
          </a:xfrm>
          <a:prstGeom prst="rect">
            <a:avLst/>
          </a:prstGeom>
          <a:noFill/>
          <a:ln>
            <a:noFill/>
          </a:ln>
        </p:spPr>
        <p:txBody>
          <a:bodyPr spcFirstLastPara="1" wrap="square" lIns="0" tIns="0" rIns="0" bIns="0" anchor="t" anchorCtr="0">
            <a:spAutoFit/>
          </a:bodyPr>
          <a:lstStyle/>
          <a:p>
            <a:pPr marL="0" lvl="0" indent="0" algn="just" rtl="0">
              <a:lnSpc>
                <a:spcPct val="115000"/>
              </a:lnSpc>
              <a:spcBef>
                <a:spcPts val="0"/>
              </a:spcBef>
              <a:spcAft>
                <a:spcPts val="0"/>
              </a:spcAft>
              <a:buClr>
                <a:schemeClr val="dk1"/>
              </a:buClr>
              <a:buSzPts val="1100"/>
              <a:buFont typeface="Arial"/>
              <a:buNone/>
            </a:pPr>
            <a:r>
              <a:rPr lang="en-US" sz="2800" dirty="0">
                <a:solidFill>
                  <a:schemeClr val="dk1"/>
                </a:solidFill>
                <a:latin typeface="Calibri"/>
                <a:ea typeface="Calibri"/>
                <a:cs typeface="Calibri"/>
                <a:sym typeface="Calibri"/>
              </a:rPr>
              <a:t>A lot of effort was put into fine-tuning and teaching the Random Forest model and </a:t>
            </a:r>
            <a:r>
              <a:rPr lang="en-US" sz="2800" dirty="0" err="1">
                <a:solidFill>
                  <a:schemeClr val="dk1"/>
                </a:solidFill>
                <a:latin typeface="Calibri"/>
                <a:ea typeface="Calibri"/>
                <a:cs typeface="Calibri"/>
                <a:sym typeface="Calibri"/>
              </a:rPr>
              <a:t>CatBost</a:t>
            </a:r>
            <a:r>
              <a:rPr lang="en-US" sz="2800" dirty="0">
                <a:solidFill>
                  <a:schemeClr val="dk1"/>
                </a:solidFill>
                <a:latin typeface="Calibri"/>
                <a:ea typeface="Calibri"/>
                <a:cs typeface="Calibri"/>
                <a:sym typeface="Calibri"/>
              </a:rPr>
              <a:t> model to be really good at making predictions. Observations and actions have been done to certain settings to make sure it works as accurately as possible.</a:t>
            </a:r>
            <a:endParaRPr sz="2800" dirty="0">
              <a:solidFill>
                <a:schemeClr val="dk1"/>
              </a:solidFill>
              <a:latin typeface="Calibri"/>
              <a:ea typeface="Calibri"/>
              <a:cs typeface="Calibri"/>
              <a:sym typeface="Calibri"/>
            </a:endParaRPr>
          </a:p>
          <a:p>
            <a:pPr marL="0" lvl="0" indent="0" algn="just" rtl="0">
              <a:lnSpc>
                <a:spcPct val="115000"/>
              </a:lnSpc>
              <a:spcBef>
                <a:spcPts val="0"/>
              </a:spcBef>
              <a:spcAft>
                <a:spcPts val="0"/>
              </a:spcAft>
              <a:buClr>
                <a:schemeClr val="dk1"/>
              </a:buClr>
              <a:buSzPts val="1100"/>
              <a:buFont typeface="Arial"/>
              <a:buNone/>
            </a:pPr>
            <a:r>
              <a:rPr lang="en-US" sz="2800" dirty="0">
                <a:solidFill>
                  <a:schemeClr val="dk1"/>
                </a:solidFill>
                <a:latin typeface="Calibri"/>
                <a:ea typeface="Calibri"/>
                <a:cs typeface="Calibri"/>
                <a:sym typeface="Calibri"/>
              </a:rPr>
              <a:t>On measuring their performance using some numbers - the RMSE is 0.9693, the R2 score is 0.8987, and the MAE is 0.5915. Metrics for the </a:t>
            </a:r>
            <a:r>
              <a:rPr lang="en-US" sz="2800" dirty="0" err="1">
                <a:solidFill>
                  <a:schemeClr val="dk1"/>
                </a:solidFill>
                <a:latin typeface="Calibri"/>
                <a:ea typeface="Calibri"/>
                <a:cs typeface="Calibri"/>
                <a:sym typeface="Calibri"/>
              </a:rPr>
              <a:t>CatBoost</a:t>
            </a:r>
            <a:r>
              <a:rPr lang="en-US" sz="2800" dirty="0">
                <a:solidFill>
                  <a:schemeClr val="dk1"/>
                </a:solidFill>
                <a:latin typeface="Calibri"/>
                <a:ea typeface="Calibri"/>
                <a:cs typeface="Calibri"/>
                <a:sym typeface="Calibri"/>
              </a:rPr>
              <a:t> model have been as follows :</a:t>
            </a:r>
          </a:p>
          <a:p>
            <a:pPr marL="0" lvl="0" indent="0" algn="just" rtl="0">
              <a:lnSpc>
                <a:spcPct val="115000"/>
              </a:lnSpc>
              <a:spcBef>
                <a:spcPts val="0"/>
              </a:spcBef>
              <a:spcAft>
                <a:spcPts val="0"/>
              </a:spcAft>
              <a:buClr>
                <a:schemeClr val="dk1"/>
              </a:buClr>
              <a:buSzPts val="1100"/>
              <a:buFont typeface="Arial"/>
              <a:buNone/>
            </a:pPr>
            <a:r>
              <a:rPr lang="en-US" sz="2800" dirty="0">
                <a:solidFill>
                  <a:schemeClr val="dk1"/>
                </a:solidFill>
                <a:latin typeface="Calibri"/>
                <a:ea typeface="Calibri"/>
                <a:cs typeface="Calibri"/>
                <a:sym typeface="Calibri"/>
              </a:rPr>
              <a:t>RMSE= 0.969, R2 score was 0.898 and MAE  is 0.642These numbers portray that the model is really good at predicting things accurately and you can trust its predictions.</a:t>
            </a:r>
            <a:endParaRPr sz="2800" dirty="0">
              <a:solidFill>
                <a:schemeClr val="dk1"/>
              </a:solidFill>
              <a:latin typeface="Calibri"/>
              <a:ea typeface="Calibri"/>
              <a:cs typeface="Calibri"/>
              <a:sym typeface="Calibri"/>
            </a:endParaRPr>
          </a:p>
          <a:p>
            <a:pPr marL="0" marR="0" lvl="0" indent="0" algn="just" rtl="0">
              <a:lnSpc>
                <a:spcPct val="100000"/>
              </a:lnSpc>
              <a:spcBef>
                <a:spcPts val="0"/>
              </a:spcBef>
              <a:spcAft>
                <a:spcPts val="0"/>
              </a:spcAft>
              <a:buNone/>
            </a:pPr>
            <a:endParaRPr sz="2800" dirty="0">
              <a:solidFill>
                <a:schemeClr val="dk1"/>
              </a:solidFill>
              <a:latin typeface="Calibri"/>
              <a:ea typeface="Calibri"/>
              <a:cs typeface="Calibri"/>
              <a:sym typeface="Calibri"/>
            </a:endParaRPr>
          </a:p>
        </p:txBody>
      </p:sp>
      <p:pic>
        <p:nvPicPr>
          <p:cNvPr id="311" name="Google Shape;311;p22"/>
          <p:cNvPicPr preferRelativeResize="0"/>
          <p:nvPr/>
        </p:nvPicPr>
        <p:blipFill rotWithShape="1">
          <a:blip r:embed="rId3">
            <a:alphaModFix/>
          </a:blip>
          <a:srcRect/>
          <a:stretch/>
        </p:blipFill>
        <p:spPr>
          <a:xfrm>
            <a:off x="9540688" y="4522818"/>
            <a:ext cx="7696200" cy="698500"/>
          </a:xfrm>
          <a:prstGeom prst="rect">
            <a:avLst/>
          </a:prstGeom>
          <a:noFill/>
          <a:ln>
            <a:noFill/>
          </a:ln>
        </p:spPr>
      </p:pic>
      <p:pic>
        <p:nvPicPr>
          <p:cNvPr id="2" name="Picture 1">
            <a:extLst>
              <a:ext uri="{FF2B5EF4-FFF2-40B4-BE49-F238E27FC236}">
                <a16:creationId xmlns:a16="http://schemas.microsoft.com/office/drawing/2014/main" id="{AF85AF00-1300-6D63-7999-3E9398E2CD56}"/>
              </a:ext>
            </a:extLst>
          </p:cNvPr>
          <p:cNvPicPr>
            <a:picLocks noChangeAspect="1"/>
          </p:cNvPicPr>
          <p:nvPr/>
        </p:nvPicPr>
        <p:blipFill>
          <a:blip r:embed="rId4"/>
          <a:stretch>
            <a:fillRect/>
          </a:stretch>
        </p:blipFill>
        <p:spPr>
          <a:xfrm>
            <a:off x="9540688" y="5392640"/>
            <a:ext cx="8107232" cy="62240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grpSp>
        <p:nvGrpSpPr>
          <p:cNvPr id="317" name="Google Shape;317;p23"/>
          <p:cNvGrpSpPr/>
          <p:nvPr/>
        </p:nvGrpSpPr>
        <p:grpSpPr>
          <a:xfrm>
            <a:off x="0" y="9838589"/>
            <a:ext cx="3086104" cy="3230761"/>
            <a:chOff x="0" y="-38100"/>
            <a:chExt cx="812800" cy="850900"/>
          </a:xfrm>
        </p:grpSpPr>
        <p:sp>
          <p:nvSpPr>
            <p:cNvPr id="318" name="Google Shape;318;p23"/>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9" name="Google Shape;319;p2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20" name="Google Shape;320;p23"/>
          <p:cNvGrpSpPr/>
          <p:nvPr/>
        </p:nvGrpSpPr>
        <p:grpSpPr>
          <a:xfrm>
            <a:off x="17259300" y="-144661"/>
            <a:ext cx="3086104" cy="3230761"/>
            <a:chOff x="0" y="-38100"/>
            <a:chExt cx="812800" cy="850900"/>
          </a:xfrm>
        </p:grpSpPr>
        <p:sp>
          <p:nvSpPr>
            <p:cNvPr id="321" name="Google Shape;321;p23"/>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2" name="Google Shape;322;p2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23" name="Google Shape;323;p23"/>
          <p:cNvGrpSpPr/>
          <p:nvPr/>
        </p:nvGrpSpPr>
        <p:grpSpPr>
          <a:xfrm>
            <a:off x="0" y="-144661"/>
            <a:ext cx="3086104" cy="3230761"/>
            <a:chOff x="0" y="-38100"/>
            <a:chExt cx="812800" cy="850900"/>
          </a:xfrm>
        </p:grpSpPr>
        <p:sp>
          <p:nvSpPr>
            <p:cNvPr id="324" name="Google Shape;324;p23"/>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5" name="Google Shape;325;p2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26" name="Google Shape;326;p23"/>
          <p:cNvGrpSpPr/>
          <p:nvPr/>
        </p:nvGrpSpPr>
        <p:grpSpPr>
          <a:xfrm>
            <a:off x="17259300" y="9838589"/>
            <a:ext cx="3086104" cy="3230761"/>
            <a:chOff x="0" y="-38100"/>
            <a:chExt cx="812800" cy="850900"/>
          </a:xfrm>
        </p:grpSpPr>
        <p:sp>
          <p:nvSpPr>
            <p:cNvPr id="327" name="Google Shape;327;p23"/>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8" name="Google Shape;328;p2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329" name="Google Shape;329;p23"/>
          <p:cNvSpPr txBox="1"/>
          <p:nvPr/>
        </p:nvSpPr>
        <p:spPr>
          <a:xfrm>
            <a:off x="1609620" y="2818284"/>
            <a:ext cx="6855600" cy="6033900"/>
          </a:xfrm>
          <a:prstGeom prst="rect">
            <a:avLst/>
          </a:prstGeom>
          <a:noFill/>
          <a:ln>
            <a:noFill/>
          </a:ln>
        </p:spPr>
        <p:txBody>
          <a:bodyPr spcFirstLastPara="1" wrap="square" lIns="0" tIns="0" rIns="0" bIns="0" anchor="t" anchorCtr="0">
            <a:spAutoFit/>
          </a:bodyPr>
          <a:lstStyle/>
          <a:p>
            <a:pPr marL="0" marR="0" lvl="0" indent="0" algn="just" rtl="0">
              <a:lnSpc>
                <a:spcPct val="100000"/>
              </a:lnSpc>
              <a:spcBef>
                <a:spcPts val="0"/>
              </a:spcBef>
              <a:spcAft>
                <a:spcPts val="0"/>
              </a:spcAft>
              <a:buNone/>
            </a:pPr>
            <a:r>
              <a:rPr lang="en-US" sz="2800" b="0" i="0">
                <a:solidFill>
                  <a:schemeClr val="dk1"/>
                </a:solidFill>
                <a:latin typeface="Calibri"/>
                <a:ea typeface="Calibri"/>
                <a:cs typeface="Calibri"/>
                <a:sym typeface="Calibri"/>
              </a:rPr>
              <a:t>A key outcome of the random forest model was the identification of significant predictive features, providing vital insights into customer attributes that are most indicative of potential for conversion.</a:t>
            </a:r>
            <a:endParaRPr/>
          </a:p>
          <a:p>
            <a:pPr marL="0" marR="0" lvl="0" indent="0" algn="just" rtl="0">
              <a:lnSpc>
                <a:spcPct val="100000"/>
              </a:lnSpc>
              <a:spcBef>
                <a:spcPts val="0"/>
              </a:spcBef>
              <a:spcAft>
                <a:spcPts val="0"/>
              </a:spcAft>
              <a:buNone/>
            </a:pPr>
            <a:endParaRPr sz="2800" u="none">
              <a:solidFill>
                <a:schemeClr val="dk1"/>
              </a:solidFill>
              <a:latin typeface="Calibri"/>
              <a:ea typeface="Calibri"/>
              <a:cs typeface="Calibri"/>
              <a:sym typeface="Calibri"/>
            </a:endParaRPr>
          </a:p>
          <a:p>
            <a:pPr marL="0" marR="0" lvl="0" indent="0" algn="just" rtl="0">
              <a:lnSpc>
                <a:spcPct val="100000"/>
              </a:lnSpc>
              <a:spcBef>
                <a:spcPts val="0"/>
              </a:spcBef>
              <a:spcAft>
                <a:spcPts val="0"/>
              </a:spcAft>
              <a:buNone/>
            </a:pPr>
            <a:r>
              <a:rPr lang="en-US" sz="2800" b="0" i="0">
                <a:solidFill>
                  <a:schemeClr val="dk1"/>
                </a:solidFill>
                <a:latin typeface="Calibri"/>
                <a:ea typeface="Calibri"/>
                <a:cs typeface="Calibri"/>
                <a:sym typeface="Calibri"/>
              </a:rPr>
              <a:t>The random forest model excels in identifying which attributes of a prospect are most indicative of their likelihood to become a customer. This is achieved through the model's ability to evaluate the predictive power of each feature with respect to the target variable — in this case, the potential for customer conversion.</a:t>
            </a:r>
            <a:endParaRPr sz="2800" u="none">
              <a:solidFill>
                <a:schemeClr val="dk1"/>
              </a:solidFill>
              <a:latin typeface="Calibri"/>
              <a:ea typeface="Calibri"/>
              <a:cs typeface="Calibri"/>
              <a:sym typeface="Calibri"/>
            </a:endParaRPr>
          </a:p>
        </p:txBody>
      </p:sp>
      <p:sp>
        <p:nvSpPr>
          <p:cNvPr id="330" name="Google Shape;330;p23"/>
          <p:cNvSpPr txBox="1"/>
          <p:nvPr/>
        </p:nvSpPr>
        <p:spPr>
          <a:xfrm>
            <a:off x="1235677" y="1450453"/>
            <a:ext cx="7229579" cy="743793"/>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u="none">
                <a:solidFill>
                  <a:srgbClr val="12222B"/>
                </a:solidFill>
                <a:latin typeface="Open Sans"/>
                <a:ea typeface="Open Sans"/>
                <a:cs typeface="Open Sans"/>
                <a:sym typeface="Open Sans"/>
              </a:rPr>
              <a:t>Model Overview</a:t>
            </a:r>
            <a:endParaRPr/>
          </a:p>
        </p:txBody>
      </p:sp>
      <p:pic>
        <p:nvPicPr>
          <p:cNvPr id="331" name="Google Shape;331;p23"/>
          <p:cNvPicPr preferRelativeResize="0"/>
          <p:nvPr/>
        </p:nvPicPr>
        <p:blipFill rotWithShape="1">
          <a:blip r:embed="rId3">
            <a:alphaModFix/>
          </a:blip>
          <a:srcRect/>
          <a:stretch/>
        </p:blipFill>
        <p:spPr>
          <a:xfrm>
            <a:off x="9569075" y="2217731"/>
            <a:ext cx="7721600" cy="6083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grpSp>
        <p:nvGrpSpPr>
          <p:cNvPr id="317" name="Google Shape;317;p23"/>
          <p:cNvGrpSpPr/>
          <p:nvPr/>
        </p:nvGrpSpPr>
        <p:grpSpPr>
          <a:xfrm>
            <a:off x="0" y="9838589"/>
            <a:ext cx="3086104" cy="3230761"/>
            <a:chOff x="0" y="-38100"/>
            <a:chExt cx="812800" cy="850900"/>
          </a:xfrm>
        </p:grpSpPr>
        <p:sp>
          <p:nvSpPr>
            <p:cNvPr id="318" name="Google Shape;318;p23"/>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9" name="Google Shape;319;p2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20" name="Google Shape;320;p23"/>
          <p:cNvGrpSpPr/>
          <p:nvPr/>
        </p:nvGrpSpPr>
        <p:grpSpPr>
          <a:xfrm>
            <a:off x="17259300" y="-144661"/>
            <a:ext cx="3086104" cy="3230761"/>
            <a:chOff x="0" y="-38100"/>
            <a:chExt cx="812800" cy="850900"/>
          </a:xfrm>
        </p:grpSpPr>
        <p:sp>
          <p:nvSpPr>
            <p:cNvPr id="321" name="Google Shape;321;p23"/>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2" name="Google Shape;322;p2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23" name="Google Shape;323;p23"/>
          <p:cNvGrpSpPr/>
          <p:nvPr/>
        </p:nvGrpSpPr>
        <p:grpSpPr>
          <a:xfrm>
            <a:off x="0" y="-144661"/>
            <a:ext cx="3086104" cy="3230761"/>
            <a:chOff x="0" y="-38100"/>
            <a:chExt cx="812800" cy="850900"/>
          </a:xfrm>
        </p:grpSpPr>
        <p:sp>
          <p:nvSpPr>
            <p:cNvPr id="324" name="Google Shape;324;p23"/>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5" name="Google Shape;325;p2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26" name="Google Shape;326;p23"/>
          <p:cNvGrpSpPr/>
          <p:nvPr/>
        </p:nvGrpSpPr>
        <p:grpSpPr>
          <a:xfrm>
            <a:off x="17259300" y="9838589"/>
            <a:ext cx="3086104" cy="3230761"/>
            <a:chOff x="0" y="-38100"/>
            <a:chExt cx="812800" cy="850900"/>
          </a:xfrm>
        </p:grpSpPr>
        <p:sp>
          <p:nvSpPr>
            <p:cNvPr id="327" name="Google Shape;327;p23"/>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8" name="Google Shape;328;p23"/>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329" name="Google Shape;329;p23"/>
          <p:cNvSpPr txBox="1"/>
          <p:nvPr/>
        </p:nvSpPr>
        <p:spPr>
          <a:xfrm>
            <a:off x="1609620" y="2818284"/>
            <a:ext cx="6855600" cy="4308872"/>
          </a:xfrm>
          <a:prstGeom prst="rect">
            <a:avLst/>
          </a:prstGeom>
          <a:noFill/>
          <a:ln>
            <a:noFill/>
          </a:ln>
        </p:spPr>
        <p:txBody>
          <a:bodyPr spcFirstLastPara="1" wrap="square" lIns="0" tIns="0" rIns="0" bIns="0" anchor="t" anchorCtr="0">
            <a:spAutoFit/>
          </a:bodyPr>
          <a:lstStyle/>
          <a:p>
            <a:pPr marL="0" marR="0" lvl="0" indent="0" algn="just" rtl="0">
              <a:lnSpc>
                <a:spcPct val="100000"/>
              </a:lnSpc>
              <a:spcBef>
                <a:spcPts val="0"/>
              </a:spcBef>
              <a:spcAft>
                <a:spcPts val="0"/>
              </a:spcAft>
              <a:buNone/>
            </a:pPr>
            <a:r>
              <a:rPr lang="en-US" sz="2800" dirty="0">
                <a:solidFill>
                  <a:schemeClr val="dk1"/>
                </a:solidFill>
                <a:latin typeface="Calibri"/>
                <a:ea typeface="Calibri"/>
                <a:cs typeface="Calibri"/>
                <a:sym typeface="Calibri"/>
              </a:rPr>
              <a:t>A </a:t>
            </a:r>
            <a:r>
              <a:rPr lang="en-US" sz="2800" dirty="0" err="1">
                <a:solidFill>
                  <a:schemeClr val="dk1"/>
                </a:solidFill>
                <a:latin typeface="Calibri"/>
                <a:ea typeface="Calibri"/>
                <a:cs typeface="Calibri"/>
                <a:sym typeface="Calibri"/>
              </a:rPr>
              <a:t>CatBoost</a:t>
            </a:r>
            <a:r>
              <a:rPr lang="en-US" sz="2800" dirty="0">
                <a:solidFill>
                  <a:schemeClr val="dk1"/>
                </a:solidFill>
                <a:latin typeface="Calibri"/>
                <a:ea typeface="Calibri"/>
                <a:cs typeface="Calibri"/>
                <a:sym typeface="Calibri"/>
              </a:rPr>
              <a:t> model </a:t>
            </a:r>
            <a:r>
              <a:rPr lang="en-US" sz="2800" u="none" dirty="0">
                <a:solidFill>
                  <a:schemeClr val="dk1"/>
                </a:solidFill>
                <a:latin typeface="Calibri"/>
                <a:ea typeface="Calibri"/>
                <a:cs typeface="Calibri"/>
                <a:sym typeface="Calibri"/>
              </a:rPr>
              <a:t>has also been tuned to predict prospect customers since both the models turned out to portray similar performance metrics.</a:t>
            </a:r>
          </a:p>
          <a:p>
            <a:pPr marL="0" marR="0" lvl="0" indent="0" algn="just" rtl="0">
              <a:lnSpc>
                <a:spcPct val="100000"/>
              </a:lnSpc>
              <a:spcBef>
                <a:spcPts val="0"/>
              </a:spcBef>
              <a:spcAft>
                <a:spcPts val="0"/>
              </a:spcAft>
              <a:buNone/>
            </a:pPr>
            <a:endParaRPr lang="en-US" sz="2800" dirty="0">
              <a:solidFill>
                <a:schemeClr val="dk1"/>
              </a:solidFill>
              <a:latin typeface="Calibri"/>
              <a:ea typeface="Calibri"/>
              <a:cs typeface="Calibri"/>
              <a:sym typeface="Calibri"/>
            </a:endParaRPr>
          </a:p>
          <a:p>
            <a:pPr marL="0" marR="0" lvl="0" indent="0" algn="just" rtl="0">
              <a:lnSpc>
                <a:spcPct val="100000"/>
              </a:lnSpc>
              <a:spcBef>
                <a:spcPts val="0"/>
              </a:spcBef>
              <a:spcAft>
                <a:spcPts val="0"/>
              </a:spcAft>
              <a:buNone/>
            </a:pPr>
            <a:r>
              <a:rPr lang="en-US" sz="2800" u="none" dirty="0">
                <a:solidFill>
                  <a:schemeClr val="dk1"/>
                </a:solidFill>
                <a:latin typeface="Calibri"/>
                <a:ea typeface="Calibri"/>
                <a:cs typeface="Calibri"/>
                <a:sym typeface="Calibri"/>
              </a:rPr>
              <a:t>The final customer list includes the common prospect customers from both the </a:t>
            </a:r>
            <a:r>
              <a:rPr lang="en-US" sz="2800" u="none" dirty="0" err="1">
                <a:solidFill>
                  <a:schemeClr val="dk1"/>
                </a:solidFill>
                <a:latin typeface="Calibri"/>
                <a:ea typeface="Calibri"/>
                <a:cs typeface="Calibri"/>
                <a:sym typeface="Calibri"/>
              </a:rPr>
              <a:t>CatBoost</a:t>
            </a:r>
            <a:r>
              <a:rPr lang="en-US" sz="2800" u="none" dirty="0">
                <a:solidFill>
                  <a:schemeClr val="dk1"/>
                </a:solidFill>
                <a:latin typeface="Calibri"/>
                <a:ea typeface="Calibri"/>
                <a:cs typeface="Calibri"/>
                <a:sym typeface="Calibri"/>
              </a:rPr>
              <a:t> model and the </a:t>
            </a:r>
            <a:r>
              <a:rPr lang="en-US" sz="2800" dirty="0">
                <a:solidFill>
                  <a:schemeClr val="dk1"/>
                </a:solidFill>
                <a:latin typeface="Calibri"/>
                <a:ea typeface="Calibri"/>
                <a:cs typeface="Calibri"/>
                <a:sym typeface="Calibri"/>
              </a:rPr>
              <a:t>R</a:t>
            </a:r>
            <a:r>
              <a:rPr lang="en-US" sz="2800" u="none" dirty="0">
                <a:solidFill>
                  <a:schemeClr val="dk1"/>
                </a:solidFill>
                <a:latin typeface="Calibri"/>
                <a:ea typeface="Calibri"/>
                <a:cs typeface="Calibri"/>
                <a:sym typeface="Calibri"/>
              </a:rPr>
              <a:t>andom Forest Regressor. </a:t>
            </a:r>
          </a:p>
          <a:p>
            <a:pPr marL="0" marR="0" lvl="0" indent="0" algn="just" rtl="0">
              <a:lnSpc>
                <a:spcPct val="100000"/>
              </a:lnSpc>
              <a:spcBef>
                <a:spcPts val="0"/>
              </a:spcBef>
              <a:spcAft>
                <a:spcPts val="0"/>
              </a:spcAft>
              <a:buNone/>
            </a:pPr>
            <a:endParaRPr lang="en-US" sz="2800" dirty="0">
              <a:solidFill>
                <a:schemeClr val="dk1"/>
              </a:solidFill>
              <a:latin typeface="Calibri"/>
              <a:ea typeface="Calibri"/>
              <a:cs typeface="Calibri"/>
              <a:sym typeface="Calibri"/>
            </a:endParaRPr>
          </a:p>
          <a:p>
            <a:pPr marL="0" marR="0" lvl="0" indent="0" algn="just" rtl="0">
              <a:lnSpc>
                <a:spcPct val="100000"/>
              </a:lnSpc>
              <a:spcBef>
                <a:spcPts val="0"/>
              </a:spcBef>
              <a:spcAft>
                <a:spcPts val="0"/>
              </a:spcAft>
              <a:buNone/>
            </a:pPr>
            <a:endParaRPr lang="en-US" sz="2800" dirty="0">
              <a:solidFill>
                <a:schemeClr val="dk1"/>
              </a:solidFill>
              <a:latin typeface="Calibri"/>
              <a:ea typeface="Calibri"/>
              <a:cs typeface="Calibri"/>
              <a:sym typeface="Calibri"/>
            </a:endParaRPr>
          </a:p>
        </p:txBody>
      </p:sp>
      <p:sp>
        <p:nvSpPr>
          <p:cNvPr id="330" name="Google Shape;330;p23"/>
          <p:cNvSpPr txBox="1"/>
          <p:nvPr/>
        </p:nvSpPr>
        <p:spPr>
          <a:xfrm>
            <a:off x="1235677" y="1450453"/>
            <a:ext cx="7229579" cy="743793"/>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u="none">
                <a:solidFill>
                  <a:srgbClr val="12222B"/>
                </a:solidFill>
                <a:latin typeface="Open Sans"/>
                <a:ea typeface="Open Sans"/>
                <a:cs typeface="Open Sans"/>
                <a:sym typeface="Open Sans"/>
              </a:rPr>
              <a:t>Model Overview</a:t>
            </a:r>
            <a:endParaRPr/>
          </a:p>
        </p:txBody>
      </p:sp>
      <p:pic>
        <p:nvPicPr>
          <p:cNvPr id="2" name="Picture 1">
            <a:extLst>
              <a:ext uri="{FF2B5EF4-FFF2-40B4-BE49-F238E27FC236}">
                <a16:creationId xmlns:a16="http://schemas.microsoft.com/office/drawing/2014/main" id="{2527CF7E-C7BA-CFE0-B016-3EACCD17595E}"/>
              </a:ext>
            </a:extLst>
          </p:cNvPr>
          <p:cNvPicPr>
            <a:picLocks noChangeAspect="1"/>
          </p:cNvPicPr>
          <p:nvPr/>
        </p:nvPicPr>
        <p:blipFill>
          <a:blip r:embed="rId3"/>
          <a:stretch>
            <a:fillRect/>
          </a:stretch>
        </p:blipFill>
        <p:spPr>
          <a:xfrm>
            <a:off x="9486864" y="1606523"/>
            <a:ext cx="7772400" cy="5949557"/>
          </a:xfrm>
          <a:prstGeom prst="rect">
            <a:avLst/>
          </a:prstGeom>
        </p:spPr>
      </p:pic>
    </p:spTree>
    <p:extLst>
      <p:ext uri="{BB962C8B-B14F-4D97-AF65-F5344CB8AC3E}">
        <p14:creationId xmlns:p14="http://schemas.microsoft.com/office/powerpoint/2010/main" val="5780760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grpSp>
        <p:nvGrpSpPr>
          <p:cNvPr id="337" name="Google Shape;337;p24"/>
          <p:cNvGrpSpPr/>
          <p:nvPr/>
        </p:nvGrpSpPr>
        <p:grpSpPr>
          <a:xfrm>
            <a:off x="0" y="9838588"/>
            <a:ext cx="3085741" cy="3230403"/>
            <a:chOff x="0" y="-38100"/>
            <a:chExt cx="812700" cy="850800"/>
          </a:xfrm>
        </p:grpSpPr>
        <p:sp>
          <p:nvSpPr>
            <p:cNvPr id="338" name="Google Shape;338;p2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9" name="Google Shape;339;p24"/>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40" name="Google Shape;340;p24"/>
          <p:cNvGrpSpPr/>
          <p:nvPr/>
        </p:nvGrpSpPr>
        <p:grpSpPr>
          <a:xfrm>
            <a:off x="17259300" y="-144662"/>
            <a:ext cx="3085741" cy="3230403"/>
            <a:chOff x="0" y="-38100"/>
            <a:chExt cx="812700" cy="850800"/>
          </a:xfrm>
        </p:grpSpPr>
        <p:sp>
          <p:nvSpPr>
            <p:cNvPr id="341" name="Google Shape;341;p2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2" name="Google Shape;342;p24"/>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43" name="Google Shape;343;p24"/>
          <p:cNvGrpSpPr/>
          <p:nvPr/>
        </p:nvGrpSpPr>
        <p:grpSpPr>
          <a:xfrm>
            <a:off x="0" y="-144662"/>
            <a:ext cx="3085741" cy="3230403"/>
            <a:chOff x="0" y="-38100"/>
            <a:chExt cx="812700" cy="850800"/>
          </a:xfrm>
        </p:grpSpPr>
        <p:sp>
          <p:nvSpPr>
            <p:cNvPr id="344" name="Google Shape;344;p2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5" name="Google Shape;345;p24"/>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46" name="Google Shape;346;p24"/>
          <p:cNvGrpSpPr/>
          <p:nvPr/>
        </p:nvGrpSpPr>
        <p:grpSpPr>
          <a:xfrm>
            <a:off x="17259300" y="9838588"/>
            <a:ext cx="3085741" cy="3230403"/>
            <a:chOff x="0" y="-38100"/>
            <a:chExt cx="812700" cy="850800"/>
          </a:xfrm>
        </p:grpSpPr>
        <p:sp>
          <p:nvSpPr>
            <p:cNvPr id="347" name="Google Shape;347;p2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8" name="Google Shape;348;p24"/>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349" name="Google Shape;349;p24"/>
          <p:cNvSpPr txBox="1"/>
          <p:nvPr/>
        </p:nvSpPr>
        <p:spPr>
          <a:xfrm>
            <a:off x="4482458" y="890524"/>
            <a:ext cx="10472400" cy="892552"/>
          </a:xfrm>
          <a:prstGeom prst="rect">
            <a:avLst/>
          </a:prstGeom>
          <a:noFill/>
          <a:ln>
            <a:noFill/>
          </a:ln>
        </p:spPr>
        <p:txBody>
          <a:bodyPr spcFirstLastPara="1" wrap="square" lIns="0" tIns="0" rIns="0" bIns="0" anchor="t" anchorCtr="0">
            <a:spAutoFit/>
          </a:bodyPr>
          <a:lstStyle/>
          <a:p>
            <a:pPr marL="0" marR="0" lvl="0" indent="0" algn="l" rtl="0">
              <a:lnSpc>
                <a:spcPct val="116000"/>
              </a:lnSpc>
              <a:spcBef>
                <a:spcPts val="0"/>
              </a:spcBef>
              <a:spcAft>
                <a:spcPts val="0"/>
              </a:spcAft>
              <a:buNone/>
            </a:pPr>
            <a:r>
              <a:rPr lang="en-US" sz="5000" b="1" dirty="0">
                <a:solidFill>
                  <a:srgbClr val="12222B"/>
                </a:solidFill>
                <a:latin typeface="Open Sans"/>
                <a:ea typeface="Open Sans"/>
                <a:cs typeface="Open Sans"/>
                <a:sym typeface="Open Sans"/>
              </a:rPr>
              <a:t>      Prediction Outputs</a:t>
            </a:r>
            <a:endParaRPr sz="5000" b="1" u="none" dirty="0">
              <a:solidFill>
                <a:srgbClr val="12222B"/>
              </a:solidFill>
              <a:latin typeface="Open Sans"/>
              <a:ea typeface="Open Sans"/>
              <a:cs typeface="Open Sans"/>
              <a:sym typeface="Open Sans"/>
            </a:endParaRPr>
          </a:p>
        </p:txBody>
      </p:sp>
      <p:sp>
        <p:nvSpPr>
          <p:cNvPr id="350" name="Google Shape;350;p24"/>
          <p:cNvSpPr txBox="1"/>
          <p:nvPr/>
        </p:nvSpPr>
        <p:spPr>
          <a:xfrm>
            <a:off x="3439426" y="1801275"/>
            <a:ext cx="4159500" cy="4311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800">
                <a:solidFill>
                  <a:schemeClr val="dk1"/>
                </a:solidFill>
                <a:latin typeface="Calibri"/>
                <a:ea typeface="Calibri"/>
                <a:cs typeface="Calibri"/>
                <a:sym typeface="Calibri"/>
              </a:rPr>
              <a:t>CatBoost Model Predictions</a:t>
            </a:r>
            <a:endParaRPr sz="2800" u="none">
              <a:solidFill>
                <a:schemeClr val="dk1"/>
              </a:solidFill>
              <a:latin typeface="Calibri"/>
              <a:ea typeface="Calibri"/>
              <a:cs typeface="Calibri"/>
              <a:sym typeface="Calibri"/>
            </a:endParaRPr>
          </a:p>
        </p:txBody>
      </p:sp>
      <p:pic>
        <p:nvPicPr>
          <p:cNvPr id="351" name="Google Shape;351;p24"/>
          <p:cNvPicPr preferRelativeResize="0"/>
          <p:nvPr/>
        </p:nvPicPr>
        <p:blipFill>
          <a:blip r:embed="rId3">
            <a:alphaModFix/>
          </a:blip>
          <a:stretch>
            <a:fillRect/>
          </a:stretch>
        </p:blipFill>
        <p:spPr>
          <a:xfrm>
            <a:off x="2306291" y="2462775"/>
            <a:ext cx="6425771" cy="7690101"/>
          </a:xfrm>
          <a:prstGeom prst="rect">
            <a:avLst/>
          </a:prstGeom>
          <a:noFill/>
          <a:ln>
            <a:noFill/>
          </a:ln>
        </p:spPr>
      </p:pic>
      <p:pic>
        <p:nvPicPr>
          <p:cNvPr id="352" name="Google Shape;352;p24"/>
          <p:cNvPicPr preferRelativeResize="0"/>
          <p:nvPr/>
        </p:nvPicPr>
        <p:blipFill>
          <a:blip r:embed="rId4">
            <a:alphaModFix/>
          </a:blip>
          <a:stretch>
            <a:fillRect/>
          </a:stretch>
        </p:blipFill>
        <p:spPr>
          <a:xfrm>
            <a:off x="9446500" y="2389675"/>
            <a:ext cx="6505976" cy="7690099"/>
          </a:xfrm>
          <a:prstGeom prst="rect">
            <a:avLst/>
          </a:prstGeom>
          <a:noFill/>
          <a:ln>
            <a:noFill/>
          </a:ln>
        </p:spPr>
      </p:pic>
      <p:sp>
        <p:nvSpPr>
          <p:cNvPr id="353" name="Google Shape;353;p24"/>
          <p:cNvSpPr txBox="1"/>
          <p:nvPr/>
        </p:nvSpPr>
        <p:spPr>
          <a:xfrm>
            <a:off x="9885338" y="1660025"/>
            <a:ext cx="5628300" cy="64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chemeClr val="dk1"/>
                </a:solidFill>
                <a:latin typeface="Calibri"/>
                <a:ea typeface="Calibri"/>
                <a:cs typeface="Calibri"/>
                <a:sym typeface="Calibri"/>
              </a:rPr>
              <a:t>Random Forest Model Predictions</a:t>
            </a:r>
            <a:endParaRPr sz="28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grpSp>
        <p:nvGrpSpPr>
          <p:cNvPr id="359" name="Google Shape;359;p25"/>
          <p:cNvGrpSpPr/>
          <p:nvPr/>
        </p:nvGrpSpPr>
        <p:grpSpPr>
          <a:xfrm>
            <a:off x="0" y="9838589"/>
            <a:ext cx="3086104" cy="3230761"/>
            <a:chOff x="0" y="-38100"/>
            <a:chExt cx="812800" cy="850900"/>
          </a:xfrm>
        </p:grpSpPr>
        <p:sp>
          <p:nvSpPr>
            <p:cNvPr id="360" name="Google Shape;360;p2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1" name="Google Shape;361;p2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62" name="Google Shape;362;p25"/>
          <p:cNvGrpSpPr/>
          <p:nvPr/>
        </p:nvGrpSpPr>
        <p:grpSpPr>
          <a:xfrm>
            <a:off x="17259300" y="-144661"/>
            <a:ext cx="3086104" cy="3230761"/>
            <a:chOff x="0" y="-38100"/>
            <a:chExt cx="812800" cy="850900"/>
          </a:xfrm>
        </p:grpSpPr>
        <p:sp>
          <p:nvSpPr>
            <p:cNvPr id="363" name="Google Shape;363;p2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4" name="Google Shape;364;p2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65" name="Google Shape;365;p25"/>
          <p:cNvGrpSpPr/>
          <p:nvPr/>
        </p:nvGrpSpPr>
        <p:grpSpPr>
          <a:xfrm>
            <a:off x="0" y="-144661"/>
            <a:ext cx="3086104" cy="3230761"/>
            <a:chOff x="0" y="-38100"/>
            <a:chExt cx="812800" cy="850900"/>
          </a:xfrm>
        </p:grpSpPr>
        <p:sp>
          <p:nvSpPr>
            <p:cNvPr id="366" name="Google Shape;366;p2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7" name="Google Shape;367;p2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68" name="Google Shape;368;p25"/>
          <p:cNvGrpSpPr/>
          <p:nvPr/>
        </p:nvGrpSpPr>
        <p:grpSpPr>
          <a:xfrm>
            <a:off x="17259300" y="9838589"/>
            <a:ext cx="3086104" cy="3230761"/>
            <a:chOff x="0" y="-38100"/>
            <a:chExt cx="812800" cy="850900"/>
          </a:xfrm>
        </p:grpSpPr>
        <p:sp>
          <p:nvSpPr>
            <p:cNvPr id="369" name="Google Shape;369;p2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0" name="Google Shape;370;p2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371" name="Google Shape;371;p25"/>
          <p:cNvSpPr txBox="1"/>
          <p:nvPr/>
        </p:nvSpPr>
        <p:spPr>
          <a:xfrm>
            <a:off x="3907758" y="746549"/>
            <a:ext cx="10472483" cy="7493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Insights from the Model Analysis</a:t>
            </a:r>
            <a:endParaRPr sz="5000" b="1" u="none">
              <a:solidFill>
                <a:srgbClr val="12222B"/>
              </a:solidFill>
              <a:latin typeface="Open Sans"/>
              <a:ea typeface="Open Sans"/>
              <a:cs typeface="Open Sans"/>
              <a:sym typeface="Open Sans"/>
            </a:endParaRPr>
          </a:p>
        </p:txBody>
      </p:sp>
      <p:sp>
        <p:nvSpPr>
          <p:cNvPr id="372" name="Google Shape;372;p25"/>
          <p:cNvSpPr txBox="1"/>
          <p:nvPr/>
        </p:nvSpPr>
        <p:spPr>
          <a:xfrm>
            <a:off x="9642194" y="2664959"/>
            <a:ext cx="6904500" cy="30168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800" b="0" i="0">
                <a:solidFill>
                  <a:schemeClr val="dk1"/>
                </a:solidFill>
                <a:latin typeface="Calibri"/>
                <a:ea typeface="Calibri"/>
                <a:cs typeface="Calibri"/>
                <a:sym typeface="Calibri"/>
              </a:rPr>
              <a:t>Based on the model's insights, strategic recommendations were formulated for Netrality. We have the top 20 companies </a:t>
            </a:r>
            <a:r>
              <a:rPr lang="en-US" sz="2800">
                <a:solidFill>
                  <a:schemeClr val="dk1"/>
                </a:solidFill>
                <a:latin typeface="Calibri"/>
                <a:ea typeface="Calibri"/>
                <a:cs typeface="Calibri"/>
                <a:sym typeface="Calibri"/>
              </a:rPr>
              <a:t>listed out. </a:t>
            </a:r>
            <a:r>
              <a:rPr lang="en-US" sz="2800" b="0" i="0">
                <a:solidFill>
                  <a:schemeClr val="dk1"/>
                </a:solidFill>
                <a:latin typeface="Calibri"/>
                <a:ea typeface="Calibri"/>
                <a:cs typeface="Calibri"/>
                <a:sym typeface="Calibri"/>
              </a:rPr>
              <a:t>These focused on targeting specific customer segments and leveraging influential customer attributes to enhance conversion rates and drive business growth.</a:t>
            </a:r>
            <a:endParaRPr sz="2800" u="none">
              <a:solidFill>
                <a:schemeClr val="dk1"/>
              </a:solidFill>
              <a:latin typeface="Calibri"/>
              <a:ea typeface="Calibri"/>
              <a:cs typeface="Calibri"/>
              <a:sym typeface="Calibri"/>
            </a:endParaRPr>
          </a:p>
        </p:txBody>
      </p:sp>
      <p:pic>
        <p:nvPicPr>
          <p:cNvPr id="373" name="Google Shape;373;p25"/>
          <p:cNvPicPr preferRelativeResize="0"/>
          <p:nvPr/>
        </p:nvPicPr>
        <p:blipFill>
          <a:blip r:embed="rId3">
            <a:alphaModFix/>
          </a:blip>
          <a:stretch>
            <a:fillRect/>
          </a:stretch>
        </p:blipFill>
        <p:spPr>
          <a:xfrm>
            <a:off x="795000" y="2114501"/>
            <a:ext cx="8173769" cy="7136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grpSp>
        <p:nvGrpSpPr>
          <p:cNvPr id="379" name="Google Shape;379;p26"/>
          <p:cNvGrpSpPr/>
          <p:nvPr/>
        </p:nvGrpSpPr>
        <p:grpSpPr>
          <a:xfrm>
            <a:off x="0" y="9838589"/>
            <a:ext cx="3086104" cy="3230761"/>
            <a:chOff x="0" y="-38100"/>
            <a:chExt cx="812800" cy="850900"/>
          </a:xfrm>
        </p:grpSpPr>
        <p:sp>
          <p:nvSpPr>
            <p:cNvPr id="380" name="Google Shape;380;p2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1" name="Google Shape;381;p2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82" name="Google Shape;382;p26"/>
          <p:cNvGrpSpPr/>
          <p:nvPr/>
        </p:nvGrpSpPr>
        <p:grpSpPr>
          <a:xfrm>
            <a:off x="17259300" y="-144661"/>
            <a:ext cx="3086104" cy="3230761"/>
            <a:chOff x="0" y="-38100"/>
            <a:chExt cx="812800" cy="850900"/>
          </a:xfrm>
        </p:grpSpPr>
        <p:sp>
          <p:nvSpPr>
            <p:cNvPr id="383" name="Google Shape;383;p2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4" name="Google Shape;384;p2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85" name="Google Shape;385;p26"/>
          <p:cNvGrpSpPr/>
          <p:nvPr/>
        </p:nvGrpSpPr>
        <p:grpSpPr>
          <a:xfrm>
            <a:off x="0" y="-144661"/>
            <a:ext cx="3086104" cy="3230761"/>
            <a:chOff x="0" y="-38100"/>
            <a:chExt cx="812800" cy="850900"/>
          </a:xfrm>
        </p:grpSpPr>
        <p:sp>
          <p:nvSpPr>
            <p:cNvPr id="386" name="Google Shape;386;p2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7" name="Google Shape;387;p2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388" name="Google Shape;388;p26"/>
          <p:cNvGrpSpPr/>
          <p:nvPr/>
        </p:nvGrpSpPr>
        <p:grpSpPr>
          <a:xfrm>
            <a:off x="17259300" y="9838589"/>
            <a:ext cx="3086104" cy="3230761"/>
            <a:chOff x="0" y="-38100"/>
            <a:chExt cx="812800" cy="850900"/>
          </a:xfrm>
        </p:grpSpPr>
        <p:sp>
          <p:nvSpPr>
            <p:cNvPr id="389" name="Google Shape;389;p2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90" name="Google Shape;390;p2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391" name="Google Shape;391;p26"/>
          <p:cNvSpPr txBox="1"/>
          <p:nvPr/>
        </p:nvSpPr>
        <p:spPr>
          <a:xfrm>
            <a:off x="3630278" y="1017050"/>
            <a:ext cx="11027400" cy="7695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Conclusion and Future Directions</a:t>
            </a:r>
            <a:endParaRPr sz="5000" b="1" u="none">
              <a:solidFill>
                <a:srgbClr val="12222B"/>
              </a:solidFill>
              <a:latin typeface="Open Sans"/>
              <a:ea typeface="Open Sans"/>
              <a:cs typeface="Open Sans"/>
              <a:sym typeface="Open Sans"/>
            </a:endParaRPr>
          </a:p>
        </p:txBody>
      </p:sp>
      <p:sp>
        <p:nvSpPr>
          <p:cNvPr id="392" name="Google Shape;392;p26"/>
          <p:cNvSpPr txBox="1"/>
          <p:nvPr/>
        </p:nvSpPr>
        <p:spPr>
          <a:xfrm>
            <a:off x="2253725" y="2167725"/>
            <a:ext cx="13780500" cy="6303300"/>
          </a:xfrm>
          <a:prstGeom prst="rect">
            <a:avLst/>
          </a:prstGeom>
          <a:noFill/>
          <a:ln>
            <a:noFill/>
          </a:ln>
        </p:spPr>
        <p:txBody>
          <a:bodyPr spcFirstLastPara="1" wrap="square" lIns="0" tIns="0" rIns="0" bIns="0" anchor="t" anchorCtr="0">
            <a:spAutoFit/>
          </a:bodyPr>
          <a:lstStyle/>
          <a:p>
            <a:pPr marL="0" lvl="0" indent="0" algn="just" rtl="0">
              <a:lnSpc>
                <a:spcPct val="115000"/>
              </a:lnSpc>
              <a:spcBef>
                <a:spcPts val="0"/>
              </a:spcBef>
              <a:spcAft>
                <a:spcPts val="0"/>
              </a:spcAft>
              <a:buNone/>
            </a:pPr>
            <a:r>
              <a:rPr lang="en-US" sz="3000">
                <a:solidFill>
                  <a:schemeClr val="dk1"/>
                </a:solidFill>
                <a:latin typeface="Calibri"/>
                <a:ea typeface="Calibri"/>
                <a:cs typeface="Calibri"/>
                <a:sym typeface="Calibri"/>
              </a:rPr>
              <a:t>In summary, our project has successfully demonstrated how data analysis can be a powerful tool for improving business decisions. By using the Random Forest Regression model, we've analyzed our datasets to identify potential customers more effectively. This approach combines technical accuracy with practical business insights, leading to smarter strategies for customer engagement and growth.</a:t>
            </a:r>
            <a:endParaRPr sz="3000">
              <a:solidFill>
                <a:schemeClr val="dk1"/>
              </a:solidFill>
              <a:latin typeface="Calibri"/>
              <a:ea typeface="Calibri"/>
              <a:cs typeface="Calibri"/>
              <a:sym typeface="Calibri"/>
            </a:endParaRPr>
          </a:p>
          <a:p>
            <a:pPr marL="0" lvl="0" indent="0" algn="just" rtl="0">
              <a:lnSpc>
                <a:spcPct val="115000"/>
              </a:lnSpc>
              <a:spcBef>
                <a:spcPts val="0"/>
              </a:spcBef>
              <a:spcAft>
                <a:spcPts val="0"/>
              </a:spcAft>
              <a:buNone/>
            </a:pPr>
            <a:r>
              <a:rPr lang="en-US" sz="3000">
                <a:solidFill>
                  <a:schemeClr val="dk1"/>
                </a:solidFill>
                <a:latin typeface="Calibri"/>
                <a:ea typeface="Calibri"/>
                <a:cs typeface="Calibri"/>
                <a:sym typeface="Calibri"/>
              </a:rPr>
              <a:t>Our work shows that even complex data can offer clear guidance for business choices. We've not only predicted potential customers but also gained valuable insights that can shape marketing and sales efforts. This project is a testament to the power of blending data science with business understanding.</a:t>
            </a:r>
            <a:endParaRPr sz="3000">
              <a:solidFill>
                <a:schemeClr val="dk1"/>
              </a:solidFill>
              <a:latin typeface="Calibri"/>
              <a:ea typeface="Calibri"/>
              <a:cs typeface="Calibri"/>
              <a:sym typeface="Calibri"/>
            </a:endParaRPr>
          </a:p>
          <a:p>
            <a:pPr marL="0" lvl="0" indent="0" algn="just" rtl="0">
              <a:lnSpc>
                <a:spcPct val="115000"/>
              </a:lnSpc>
              <a:spcBef>
                <a:spcPts val="0"/>
              </a:spcBef>
              <a:spcAft>
                <a:spcPts val="0"/>
              </a:spcAft>
              <a:buNone/>
            </a:pPr>
            <a:r>
              <a:rPr lang="en-US" sz="3000">
                <a:solidFill>
                  <a:schemeClr val="dk1"/>
                </a:solidFill>
                <a:latin typeface="Calibri"/>
                <a:ea typeface="Calibri"/>
                <a:cs typeface="Calibri"/>
                <a:sym typeface="Calibri"/>
              </a:rPr>
              <a:t>Looking ahead, we see this as a step towards more data-informed strategies in our business operations. Our focus remains on making decisions that are not just based on intuition but backed by solid data analysis. </a:t>
            </a:r>
            <a:endParaRPr sz="3000">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DF0F0"/>
        </a:solidFill>
        <a:effectLst/>
      </p:bgPr>
    </p:bg>
    <p:spTree>
      <p:nvGrpSpPr>
        <p:cNvPr id="1" name="Shape 397"/>
        <p:cNvGrpSpPr/>
        <p:nvPr/>
      </p:nvGrpSpPr>
      <p:grpSpPr>
        <a:xfrm>
          <a:off x="0" y="0"/>
          <a:ext cx="0" cy="0"/>
          <a:chOff x="0" y="0"/>
          <a:chExt cx="0" cy="0"/>
        </a:xfrm>
      </p:grpSpPr>
      <p:pic>
        <p:nvPicPr>
          <p:cNvPr id="398" name="Google Shape;398;p27"/>
          <p:cNvPicPr preferRelativeResize="0"/>
          <p:nvPr/>
        </p:nvPicPr>
        <p:blipFill rotWithShape="1">
          <a:blip r:embed="rId3">
            <a:alphaModFix/>
          </a:blip>
          <a:srcRect l="2782" t="2397" b="2397"/>
          <a:stretch/>
        </p:blipFill>
        <p:spPr>
          <a:xfrm>
            <a:off x="0" y="0"/>
            <a:ext cx="7825908" cy="10287000"/>
          </a:xfrm>
          <a:prstGeom prst="rect">
            <a:avLst/>
          </a:prstGeom>
          <a:noFill/>
          <a:ln>
            <a:noFill/>
          </a:ln>
        </p:spPr>
      </p:pic>
      <p:grpSp>
        <p:nvGrpSpPr>
          <p:cNvPr id="399" name="Google Shape;399;p27"/>
          <p:cNvGrpSpPr/>
          <p:nvPr/>
        </p:nvGrpSpPr>
        <p:grpSpPr>
          <a:xfrm>
            <a:off x="0" y="884039"/>
            <a:ext cx="2162488" cy="3230763"/>
            <a:chOff x="0" y="-38100"/>
            <a:chExt cx="1536012" cy="850900"/>
          </a:xfrm>
        </p:grpSpPr>
        <p:sp>
          <p:nvSpPr>
            <p:cNvPr id="400" name="Google Shape;400;p27"/>
            <p:cNvSpPr/>
            <p:nvPr/>
          </p:nvSpPr>
          <p:spPr>
            <a:xfrm>
              <a:off x="0" y="0"/>
              <a:ext cx="1536012" cy="156984"/>
            </a:xfrm>
            <a:custGeom>
              <a:avLst/>
              <a:gdLst/>
              <a:ahLst/>
              <a:cxnLst/>
              <a:rect l="l" t="t" r="r" b="b"/>
              <a:pathLst>
                <a:path w="1536012" h="156984" extrusionOk="0">
                  <a:moveTo>
                    <a:pt x="0" y="0"/>
                  </a:moveTo>
                  <a:lnTo>
                    <a:pt x="1536012" y="0"/>
                  </a:lnTo>
                  <a:lnTo>
                    <a:pt x="1536012" y="156984"/>
                  </a:lnTo>
                  <a:lnTo>
                    <a:pt x="0" y="156984"/>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1" name="Google Shape;401;p2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402" name="Google Shape;402;p27"/>
          <p:cNvGrpSpPr/>
          <p:nvPr/>
        </p:nvGrpSpPr>
        <p:grpSpPr>
          <a:xfrm>
            <a:off x="0" y="8308190"/>
            <a:ext cx="2162488" cy="3230763"/>
            <a:chOff x="0" y="-38100"/>
            <a:chExt cx="1536012" cy="850900"/>
          </a:xfrm>
        </p:grpSpPr>
        <p:sp>
          <p:nvSpPr>
            <p:cNvPr id="403" name="Google Shape;403;p27"/>
            <p:cNvSpPr/>
            <p:nvPr/>
          </p:nvSpPr>
          <p:spPr>
            <a:xfrm>
              <a:off x="0" y="0"/>
              <a:ext cx="1536012" cy="156984"/>
            </a:xfrm>
            <a:custGeom>
              <a:avLst/>
              <a:gdLst/>
              <a:ahLst/>
              <a:cxnLst/>
              <a:rect l="l" t="t" r="r" b="b"/>
              <a:pathLst>
                <a:path w="1536012" h="156984" extrusionOk="0">
                  <a:moveTo>
                    <a:pt x="0" y="0"/>
                  </a:moveTo>
                  <a:lnTo>
                    <a:pt x="1536012" y="0"/>
                  </a:lnTo>
                  <a:lnTo>
                    <a:pt x="1536012" y="156984"/>
                  </a:lnTo>
                  <a:lnTo>
                    <a:pt x="0" y="156984"/>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04" name="Google Shape;404;p2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405" name="Google Shape;405;p27"/>
          <p:cNvGrpSpPr/>
          <p:nvPr/>
        </p:nvGrpSpPr>
        <p:grpSpPr>
          <a:xfrm>
            <a:off x="7825908" y="4634824"/>
            <a:ext cx="10462092" cy="4414075"/>
            <a:chOff x="0" y="-57150"/>
            <a:chExt cx="2517855" cy="869950"/>
          </a:xfrm>
        </p:grpSpPr>
        <p:sp>
          <p:nvSpPr>
            <p:cNvPr id="406" name="Google Shape;406;p27"/>
            <p:cNvSpPr/>
            <p:nvPr/>
          </p:nvSpPr>
          <p:spPr>
            <a:xfrm>
              <a:off x="0" y="0"/>
              <a:ext cx="2517855" cy="135474"/>
            </a:xfrm>
            <a:custGeom>
              <a:avLst/>
              <a:gdLst/>
              <a:ahLst/>
              <a:cxnLst/>
              <a:rect l="l" t="t" r="r" b="b"/>
              <a:pathLst>
                <a:path w="2517855" h="135474" extrusionOk="0">
                  <a:moveTo>
                    <a:pt x="0" y="0"/>
                  </a:moveTo>
                  <a:lnTo>
                    <a:pt x="2517855" y="0"/>
                  </a:lnTo>
                  <a:lnTo>
                    <a:pt x="2517855" y="135474"/>
                  </a:lnTo>
                  <a:lnTo>
                    <a:pt x="0" y="135474"/>
                  </a:lnTo>
                  <a:close/>
                </a:path>
              </a:pathLst>
            </a:custGeom>
            <a:solidFill>
              <a:srgbClr val="7ED8FD"/>
            </a:solidFill>
            <a:ln>
              <a:noFill/>
            </a:ln>
          </p:spPr>
          <p:txBody>
            <a:bodyPr spcFirstLastPara="1" wrap="square" lIns="91425" tIns="45700" rIns="91425" bIns="45700" anchor="t" anchorCtr="0">
              <a:noAutofit/>
            </a:bodyPr>
            <a:lstStyle/>
            <a:p>
              <a:pPr marL="0" marR="0" lvl="0" indent="0" algn="r" rtl="0">
                <a:spcBef>
                  <a:spcPts val="0"/>
                </a:spcBef>
                <a:spcAft>
                  <a:spcPts val="0"/>
                </a:spcAft>
                <a:buNone/>
              </a:pPr>
              <a:endParaRPr sz="3600">
                <a:solidFill>
                  <a:schemeClr val="dk1"/>
                </a:solidFill>
                <a:latin typeface="Calibri"/>
                <a:ea typeface="Calibri"/>
                <a:cs typeface="Calibri"/>
                <a:sym typeface="Calibri"/>
              </a:endParaRPr>
            </a:p>
            <a:p>
              <a:pPr marL="0" marR="0" lvl="0" indent="0" algn="r" rtl="0">
                <a:spcBef>
                  <a:spcPts val="0"/>
                </a:spcBef>
                <a:spcAft>
                  <a:spcPts val="0"/>
                </a:spcAft>
                <a:buNone/>
              </a:pPr>
              <a:endParaRPr sz="3600">
                <a:solidFill>
                  <a:schemeClr val="dk1"/>
                </a:solidFill>
                <a:latin typeface="Calibri"/>
                <a:ea typeface="Calibri"/>
                <a:cs typeface="Calibri"/>
                <a:sym typeface="Calibri"/>
              </a:endParaRPr>
            </a:p>
            <a:p>
              <a:pPr marL="0" marR="0" lvl="0" indent="0" algn="r" rtl="0">
                <a:spcBef>
                  <a:spcPts val="0"/>
                </a:spcBef>
                <a:spcAft>
                  <a:spcPts val="0"/>
                </a:spcAft>
                <a:buNone/>
              </a:pPr>
              <a:endParaRPr sz="3600">
                <a:solidFill>
                  <a:schemeClr val="dk1"/>
                </a:solidFill>
                <a:latin typeface="Calibri"/>
                <a:ea typeface="Calibri"/>
                <a:cs typeface="Calibri"/>
                <a:sym typeface="Calibri"/>
              </a:endParaRPr>
            </a:p>
            <a:p>
              <a:pPr marL="0" marR="0" lvl="0" indent="0" algn="r" rtl="0">
                <a:spcBef>
                  <a:spcPts val="0"/>
                </a:spcBef>
                <a:spcAft>
                  <a:spcPts val="0"/>
                </a:spcAft>
                <a:buNone/>
              </a:pPr>
              <a:endParaRPr sz="3600">
                <a:solidFill>
                  <a:schemeClr val="dk1"/>
                </a:solidFill>
                <a:latin typeface="Calibri"/>
                <a:ea typeface="Calibri"/>
                <a:cs typeface="Calibri"/>
                <a:sym typeface="Calibri"/>
              </a:endParaRPr>
            </a:p>
            <a:p>
              <a:pPr marL="0" marR="0" lvl="0" indent="0" algn="r" rtl="0">
                <a:spcBef>
                  <a:spcPts val="0"/>
                </a:spcBef>
                <a:spcAft>
                  <a:spcPts val="0"/>
                </a:spcAft>
                <a:buNone/>
              </a:pPr>
              <a:endParaRPr sz="3600">
                <a:solidFill>
                  <a:schemeClr val="dk1"/>
                </a:solidFill>
                <a:latin typeface="Calibri"/>
                <a:ea typeface="Calibri"/>
                <a:cs typeface="Calibri"/>
                <a:sym typeface="Calibri"/>
              </a:endParaRPr>
            </a:p>
            <a:p>
              <a:pPr marL="0" marR="0" lvl="0" indent="0" algn="r" rtl="0">
                <a:spcBef>
                  <a:spcPts val="0"/>
                </a:spcBef>
                <a:spcAft>
                  <a:spcPts val="0"/>
                </a:spcAft>
                <a:buNone/>
              </a:pPr>
              <a:r>
                <a:rPr lang="en-US" sz="3600">
                  <a:solidFill>
                    <a:schemeClr val="dk1"/>
                  </a:solidFill>
                  <a:latin typeface="Calibri"/>
                  <a:ea typeface="Calibri"/>
                  <a:cs typeface="Calibri"/>
                  <a:sym typeface="Calibri"/>
                </a:rPr>
                <a:t>- TEAM TVS</a:t>
              </a:r>
              <a:endParaRPr/>
            </a:p>
          </p:txBody>
        </p:sp>
        <p:sp>
          <p:nvSpPr>
            <p:cNvPr id="407" name="Google Shape;407;p27"/>
            <p:cNvSpPr txBox="1"/>
            <p:nvPr/>
          </p:nvSpPr>
          <p:spPr>
            <a:xfrm>
              <a:off x="0" y="-57150"/>
              <a:ext cx="812800" cy="8699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a:solidFill>
                  <a:schemeClr val="dk1"/>
                </a:solidFill>
                <a:latin typeface="Calibri"/>
                <a:ea typeface="Calibri"/>
                <a:cs typeface="Calibri"/>
                <a:sym typeface="Calibri"/>
              </a:endParaRPr>
            </a:p>
          </p:txBody>
        </p:sp>
      </p:grpSp>
      <p:sp>
        <p:nvSpPr>
          <p:cNvPr id="408" name="Google Shape;408;p27"/>
          <p:cNvSpPr txBox="1"/>
          <p:nvPr/>
        </p:nvSpPr>
        <p:spPr>
          <a:xfrm>
            <a:off x="9127303" y="2615276"/>
            <a:ext cx="8848774" cy="1192634"/>
          </a:xfrm>
          <a:prstGeom prst="rect">
            <a:avLst/>
          </a:prstGeom>
          <a:noFill/>
          <a:ln>
            <a:noFill/>
          </a:ln>
        </p:spPr>
        <p:txBody>
          <a:bodyPr spcFirstLastPara="1" wrap="square" lIns="0" tIns="0" rIns="0" bIns="0" anchor="t" anchorCtr="0">
            <a:spAutoFit/>
          </a:bodyPr>
          <a:lstStyle/>
          <a:p>
            <a:pPr marL="0" marR="0" lvl="0" indent="0" algn="ctr" rtl="0">
              <a:lnSpc>
                <a:spcPct val="116026"/>
              </a:lnSpc>
              <a:spcBef>
                <a:spcPts val="0"/>
              </a:spcBef>
              <a:spcAft>
                <a:spcPts val="0"/>
              </a:spcAft>
              <a:buNone/>
            </a:pPr>
            <a:r>
              <a:rPr lang="en-US" sz="7987" b="1" u="none">
                <a:solidFill>
                  <a:srgbClr val="12222B"/>
                </a:solidFill>
                <a:latin typeface="Open Sans"/>
                <a:ea typeface="Open Sans"/>
                <a:cs typeface="Open Sans"/>
                <a:sym typeface="Open Sans"/>
              </a:rPr>
              <a:t>Thank You </a:t>
            </a:r>
            <a:endParaRPr/>
          </a:p>
        </p:txBody>
      </p:sp>
      <p:sp>
        <p:nvSpPr>
          <p:cNvPr id="409" name="Google Shape;409;p27"/>
          <p:cNvSpPr txBox="1"/>
          <p:nvPr/>
        </p:nvSpPr>
        <p:spPr>
          <a:xfrm>
            <a:off x="10961461" y="5083827"/>
            <a:ext cx="518045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WE ARE OPEN TO ANY QUESTIONS OR DISCUSSIONS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14"/>
          <p:cNvPicPr preferRelativeResize="0"/>
          <p:nvPr/>
        </p:nvPicPr>
        <p:blipFill rotWithShape="1">
          <a:blip r:embed="rId3">
            <a:alphaModFix/>
          </a:blip>
          <a:srcRect/>
          <a:stretch/>
        </p:blipFill>
        <p:spPr>
          <a:xfrm>
            <a:off x="9942671" y="0"/>
            <a:ext cx="8345329" cy="10287000"/>
          </a:xfrm>
          <a:prstGeom prst="rect">
            <a:avLst/>
          </a:prstGeom>
          <a:noFill/>
          <a:ln>
            <a:noFill/>
          </a:ln>
        </p:spPr>
      </p:pic>
      <p:sp>
        <p:nvSpPr>
          <p:cNvPr id="109" name="Google Shape;109;p14"/>
          <p:cNvSpPr txBox="1"/>
          <p:nvPr/>
        </p:nvSpPr>
        <p:spPr>
          <a:xfrm>
            <a:off x="1252800" y="1238710"/>
            <a:ext cx="7612305" cy="743793"/>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u="none">
                <a:solidFill>
                  <a:srgbClr val="12222B"/>
                </a:solidFill>
                <a:latin typeface="Open Sans"/>
                <a:ea typeface="Open Sans"/>
                <a:cs typeface="Open Sans"/>
                <a:sym typeface="Open Sans"/>
              </a:rPr>
              <a:t>PROBLEM STATEMENT</a:t>
            </a:r>
            <a:endParaRPr/>
          </a:p>
        </p:txBody>
      </p:sp>
      <p:grpSp>
        <p:nvGrpSpPr>
          <p:cNvPr id="110" name="Google Shape;110;p14"/>
          <p:cNvGrpSpPr/>
          <p:nvPr/>
        </p:nvGrpSpPr>
        <p:grpSpPr>
          <a:xfrm>
            <a:off x="0" y="9838589"/>
            <a:ext cx="3086104" cy="3230761"/>
            <a:chOff x="0" y="-38100"/>
            <a:chExt cx="812800" cy="850900"/>
          </a:xfrm>
        </p:grpSpPr>
        <p:sp>
          <p:nvSpPr>
            <p:cNvPr id="111" name="Google Shape;111;p1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 name="Google Shape;112;p1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13" name="Google Shape;113;p14"/>
          <p:cNvGrpSpPr/>
          <p:nvPr/>
        </p:nvGrpSpPr>
        <p:grpSpPr>
          <a:xfrm>
            <a:off x="17259300" y="-144661"/>
            <a:ext cx="3086104" cy="3230761"/>
            <a:chOff x="0" y="-38100"/>
            <a:chExt cx="812800" cy="850900"/>
          </a:xfrm>
        </p:grpSpPr>
        <p:sp>
          <p:nvSpPr>
            <p:cNvPr id="114" name="Google Shape;114;p1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5" name="Google Shape;115;p1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16" name="Google Shape;116;p14"/>
          <p:cNvGrpSpPr/>
          <p:nvPr/>
        </p:nvGrpSpPr>
        <p:grpSpPr>
          <a:xfrm>
            <a:off x="0" y="-144661"/>
            <a:ext cx="3086104" cy="3230761"/>
            <a:chOff x="0" y="-38100"/>
            <a:chExt cx="812800" cy="850900"/>
          </a:xfrm>
        </p:grpSpPr>
        <p:sp>
          <p:nvSpPr>
            <p:cNvPr id="117" name="Google Shape;117;p1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8" name="Google Shape;118;p1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19" name="Google Shape;119;p14"/>
          <p:cNvGrpSpPr/>
          <p:nvPr/>
        </p:nvGrpSpPr>
        <p:grpSpPr>
          <a:xfrm>
            <a:off x="17259300" y="9838589"/>
            <a:ext cx="3086104" cy="3230761"/>
            <a:chOff x="0" y="-38100"/>
            <a:chExt cx="812800" cy="850900"/>
          </a:xfrm>
        </p:grpSpPr>
        <p:sp>
          <p:nvSpPr>
            <p:cNvPr id="120" name="Google Shape;120;p14"/>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1" name="Google Shape;121;p1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122" name="Google Shape;122;p14"/>
          <p:cNvSpPr txBox="1"/>
          <p:nvPr/>
        </p:nvSpPr>
        <p:spPr>
          <a:xfrm>
            <a:off x="1252800" y="2628900"/>
            <a:ext cx="7612305" cy="683264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800" b="0" i="0" u="none" strike="noStrike">
                <a:solidFill>
                  <a:srgbClr val="000000"/>
                </a:solidFill>
                <a:latin typeface="Calibri"/>
                <a:ea typeface="Calibri"/>
                <a:cs typeface="Calibri"/>
                <a:sym typeface="Calibri"/>
              </a:rPr>
              <a:t>The main challenge presented by Netrality was to identify potential customers from a prospect customer list, leveraging data-driven insights and machine learning techniques. Netrality provided three key CSV files: one containing the current customer list, another with the current billing data of current customers over various locations, and the third with the prospect customer list. </a:t>
            </a:r>
            <a:endParaRPr/>
          </a:p>
          <a:p>
            <a:pPr marL="0" marR="0" lvl="0" indent="0" algn="just" rtl="0">
              <a:spcBef>
                <a:spcPts val="0"/>
              </a:spcBef>
              <a:spcAft>
                <a:spcPts val="0"/>
              </a:spcAft>
              <a:buNone/>
            </a:pPr>
            <a:r>
              <a:rPr lang="en-US" sz="2800" b="0" i="0" u="none" strike="noStrike">
                <a:solidFill>
                  <a:srgbClr val="000000"/>
                </a:solidFill>
                <a:latin typeface="Calibri"/>
                <a:ea typeface="Calibri"/>
                <a:cs typeface="Calibri"/>
                <a:sym typeface="Calibri"/>
              </a:rPr>
              <a:t>The primary objective was to use the provided data sets to develop a predictive model that could identify potential customers from the prospect list. This involved exploring and cleaning the data, understanding the relationships between different features, and applying machine learning algorithms to make predictions</a:t>
            </a:r>
            <a:r>
              <a:rPr lang="en-US" sz="2800" b="1" i="0" u="none" strike="noStrike">
                <a:solidFill>
                  <a:srgbClr val="000000"/>
                </a:solidFill>
                <a:latin typeface="Calibri"/>
                <a:ea typeface="Calibri"/>
                <a:cs typeface="Calibri"/>
                <a:sym typeface="Calibri"/>
              </a:rPr>
              <a:t>.</a:t>
            </a:r>
            <a:endParaRPr sz="2800" b="0" i="0" u="none" strike="noStrike">
              <a:solidFill>
                <a:srgbClr val="000000"/>
              </a:solidFill>
              <a:latin typeface="Calibri"/>
              <a:ea typeface="Calibri"/>
              <a:cs typeface="Calibri"/>
              <a:sym typeface="Calibri"/>
            </a:endParaRPr>
          </a:p>
          <a:p>
            <a:pPr marL="0" marR="0" lvl="0" indent="0" algn="just"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grpSp>
        <p:nvGrpSpPr>
          <p:cNvPr id="128" name="Google Shape;128;p15"/>
          <p:cNvGrpSpPr/>
          <p:nvPr/>
        </p:nvGrpSpPr>
        <p:grpSpPr>
          <a:xfrm>
            <a:off x="2365007" y="3082782"/>
            <a:ext cx="2261443" cy="2425584"/>
            <a:chOff x="0" y="-212010"/>
            <a:chExt cx="3015257" cy="3234112"/>
          </a:xfrm>
        </p:grpSpPr>
        <p:grpSp>
          <p:nvGrpSpPr>
            <p:cNvPr id="129" name="Google Shape;129;p15"/>
            <p:cNvGrpSpPr/>
            <p:nvPr/>
          </p:nvGrpSpPr>
          <p:grpSpPr>
            <a:xfrm>
              <a:off x="0" y="-212010"/>
              <a:ext cx="3015257" cy="3227265"/>
              <a:chOff x="0" y="-57150"/>
              <a:chExt cx="812800" cy="869950"/>
            </a:xfrm>
          </p:grpSpPr>
          <p:sp>
            <p:nvSpPr>
              <p:cNvPr id="130" name="Google Shape;130;p15"/>
              <p:cNvSpPr/>
              <p:nvPr/>
            </p:nvSpPr>
            <p:spPr>
              <a:xfrm>
                <a:off x="0" y="0"/>
                <a:ext cx="812800" cy="708273"/>
              </a:xfrm>
              <a:custGeom>
                <a:avLst/>
                <a:gdLst/>
                <a:ahLst/>
                <a:cxnLst/>
                <a:rect l="l" t="t" r="r" b="b"/>
                <a:pathLst>
                  <a:path w="812800" h="708273" extrusionOk="0">
                    <a:moveTo>
                      <a:pt x="0" y="0"/>
                    </a:moveTo>
                    <a:lnTo>
                      <a:pt x="812800" y="0"/>
                    </a:lnTo>
                    <a:lnTo>
                      <a:pt x="812800" y="708273"/>
                    </a:lnTo>
                    <a:lnTo>
                      <a:pt x="0" y="708273"/>
                    </a:lnTo>
                    <a:close/>
                  </a:path>
                </a:pathLst>
              </a:custGeom>
              <a:solidFill>
                <a:srgbClr val="36C5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1" name="Google Shape;131;p15"/>
              <p:cNvSpPr txBox="1"/>
              <p:nvPr/>
            </p:nvSpPr>
            <p:spPr>
              <a:xfrm>
                <a:off x="0" y="-57150"/>
                <a:ext cx="812800" cy="8699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32" name="Google Shape;132;p15"/>
            <p:cNvGrpSpPr/>
            <p:nvPr/>
          </p:nvGrpSpPr>
          <p:grpSpPr>
            <a:xfrm>
              <a:off x="783415" y="1743413"/>
              <a:ext cx="1448426" cy="1278689"/>
              <a:chOff x="0" y="-6350"/>
              <a:chExt cx="812800" cy="717550"/>
            </a:xfrm>
          </p:grpSpPr>
          <p:sp>
            <p:nvSpPr>
              <p:cNvPr id="133" name="Google Shape;133;p15"/>
              <p:cNvSpPr/>
              <p:nvPr/>
            </p:nvSpPr>
            <p:spPr>
              <a:xfrm>
                <a:off x="0" y="0"/>
                <a:ext cx="812800" cy="711200"/>
              </a:xfrm>
              <a:custGeom>
                <a:avLst/>
                <a:gdLst/>
                <a:ahLst/>
                <a:cxnLst/>
                <a:rect l="l" t="t" r="r" b="b"/>
                <a:pathLst>
                  <a:path w="812800" h="711200" extrusionOk="0">
                    <a:moveTo>
                      <a:pt x="406400" y="711200"/>
                    </a:moveTo>
                    <a:lnTo>
                      <a:pt x="812800" y="0"/>
                    </a:lnTo>
                    <a:lnTo>
                      <a:pt x="0" y="0"/>
                    </a:lnTo>
                    <a:lnTo>
                      <a:pt x="406400" y="711200"/>
                    </a:lnTo>
                    <a:close/>
                  </a:path>
                </a:pathLst>
              </a:custGeom>
              <a:solidFill>
                <a:srgbClr val="36C5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4" name="Google Shape;134;p15"/>
              <p:cNvSpPr txBox="1"/>
              <p:nvPr/>
            </p:nvSpPr>
            <p:spPr>
              <a:xfrm>
                <a:off x="127000" y="-6350"/>
                <a:ext cx="558800" cy="3873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135" name="Google Shape;135;p15"/>
          <p:cNvGrpSpPr/>
          <p:nvPr/>
        </p:nvGrpSpPr>
        <p:grpSpPr>
          <a:xfrm>
            <a:off x="8013279" y="3082782"/>
            <a:ext cx="2261443" cy="2420448"/>
            <a:chOff x="0" y="-57150"/>
            <a:chExt cx="812800" cy="869950"/>
          </a:xfrm>
        </p:grpSpPr>
        <p:sp>
          <p:nvSpPr>
            <p:cNvPr id="136" name="Google Shape;136;p15"/>
            <p:cNvSpPr/>
            <p:nvPr/>
          </p:nvSpPr>
          <p:spPr>
            <a:xfrm>
              <a:off x="0" y="0"/>
              <a:ext cx="812800" cy="708273"/>
            </a:xfrm>
            <a:custGeom>
              <a:avLst/>
              <a:gdLst/>
              <a:ahLst/>
              <a:cxnLst/>
              <a:rect l="l" t="t" r="r" b="b"/>
              <a:pathLst>
                <a:path w="812800" h="708273" extrusionOk="0">
                  <a:moveTo>
                    <a:pt x="0" y="0"/>
                  </a:moveTo>
                  <a:lnTo>
                    <a:pt x="812800" y="0"/>
                  </a:lnTo>
                  <a:lnTo>
                    <a:pt x="812800" y="708273"/>
                  </a:lnTo>
                  <a:lnTo>
                    <a:pt x="0" y="708273"/>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7" name="Google Shape;137;p15"/>
            <p:cNvSpPr txBox="1"/>
            <p:nvPr/>
          </p:nvSpPr>
          <p:spPr>
            <a:xfrm>
              <a:off x="0" y="-57150"/>
              <a:ext cx="812800" cy="8699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38" name="Google Shape;138;p15"/>
          <p:cNvGrpSpPr/>
          <p:nvPr/>
        </p:nvGrpSpPr>
        <p:grpSpPr>
          <a:xfrm>
            <a:off x="8600840" y="4549349"/>
            <a:ext cx="1086320" cy="959017"/>
            <a:chOff x="0" y="-6350"/>
            <a:chExt cx="812800" cy="717550"/>
          </a:xfrm>
        </p:grpSpPr>
        <p:sp>
          <p:nvSpPr>
            <p:cNvPr id="139" name="Google Shape;139;p15"/>
            <p:cNvSpPr/>
            <p:nvPr/>
          </p:nvSpPr>
          <p:spPr>
            <a:xfrm>
              <a:off x="0" y="0"/>
              <a:ext cx="812800" cy="711200"/>
            </a:xfrm>
            <a:custGeom>
              <a:avLst/>
              <a:gdLst/>
              <a:ahLst/>
              <a:cxnLst/>
              <a:rect l="l" t="t" r="r" b="b"/>
              <a:pathLst>
                <a:path w="812800" h="711200" extrusionOk="0">
                  <a:moveTo>
                    <a:pt x="406400" y="711200"/>
                  </a:moveTo>
                  <a:lnTo>
                    <a:pt x="812800" y="0"/>
                  </a:lnTo>
                  <a:lnTo>
                    <a:pt x="0" y="0"/>
                  </a:lnTo>
                  <a:lnTo>
                    <a:pt x="406400" y="7112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0" name="Google Shape;140;p15"/>
            <p:cNvSpPr txBox="1"/>
            <p:nvPr/>
          </p:nvSpPr>
          <p:spPr>
            <a:xfrm>
              <a:off x="127000" y="-6350"/>
              <a:ext cx="558800" cy="3873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41" name="Google Shape;141;p15"/>
          <p:cNvGrpSpPr/>
          <p:nvPr/>
        </p:nvGrpSpPr>
        <p:grpSpPr>
          <a:xfrm>
            <a:off x="13643783" y="3082782"/>
            <a:ext cx="2261443" cy="2425584"/>
            <a:chOff x="0" y="-212010"/>
            <a:chExt cx="3015257" cy="3234112"/>
          </a:xfrm>
        </p:grpSpPr>
        <p:grpSp>
          <p:nvGrpSpPr>
            <p:cNvPr id="142" name="Google Shape;142;p15"/>
            <p:cNvGrpSpPr/>
            <p:nvPr/>
          </p:nvGrpSpPr>
          <p:grpSpPr>
            <a:xfrm>
              <a:off x="0" y="-212010"/>
              <a:ext cx="3015257" cy="3227265"/>
              <a:chOff x="0" y="-57150"/>
              <a:chExt cx="812800" cy="869950"/>
            </a:xfrm>
          </p:grpSpPr>
          <p:sp>
            <p:nvSpPr>
              <p:cNvPr id="143" name="Google Shape;143;p15"/>
              <p:cNvSpPr/>
              <p:nvPr/>
            </p:nvSpPr>
            <p:spPr>
              <a:xfrm>
                <a:off x="0" y="0"/>
                <a:ext cx="812800" cy="708273"/>
              </a:xfrm>
              <a:custGeom>
                <a:avLst/>
                <a:gdLst/>
                <a:ahLst/>
                <a:cxnLst/>
                <a:rect l="l" t="t" r="r" b="b"/>
                <a:pathLst>
                  <a:path w="812800" h="708273" extrusionOk="0">
                    <a:moveTo>
                      <a:pt x="0" y="0"/>
                    </a:moveTo>
                    <a:lnTo>
                      <a:pt x="812800" y="0"/>
                    </a:lnTo>
                    <a:lnTo>
                      <a:pt x="812800" y="708273"/>
                    </a:lnTo>
                    <a:lnTo>
                      <a:pt x="0" y="708273"/>
                    </a:lnTo>
                    <a:close/>
                  </a:path>
                </a:pathLst>
              </a:custGeom>
              <a:solidFill>
                <a:srgbClr val="1885F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 name="Google Shape;144;p15"/>
              <p:cNvSpPr txBox="1"/>
              <p:nvPr/>
            </p:nvSpPr>
            <p:spPr>
              <a:xfrm>
                <a:off x="0" y="-57150"/>
                <a:ext cx="812800" cy="8699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45" name="Google Shape;145;p15"/>
            <p:cNvGrpSpPr/>
            <p:nvPr/>
          </p:nvGrpSpPr>
          <p:grpSpPr>
            <a:xfrm>
              <a:off x="783415" y="1743413"/>
              <a:ext cx="1448426" cy="1278689"/>
              <a:chOff x="0" y="-6350"/>
              <a:chExt cx="812800" cy="717550"/>
            </a:xfrm>
          </p:grpSpPr>
          <p:sp>
            <p:nvSpPr>
              <p:cNvPr id="146" name="Google Shape;146;p15"/>
              <p:cNvSpPr/>
              <p:nvPr/>
            </p:nvSpPr>
            <p:spPr>
              <a:xfrm>
                <a:off x="0" y="0"/>
                <a:ext cx="812800" cy="711200"/>
              </a:xfrm>
              <a:custGeom>
                <a:avLst/>
                <a:gdLst/>
                <a:ahLst/>
                <a:cxnLst/>
                <a:rect l="l" t="t" r="r" b="b"/>
                <a:pathLst>
                  <a:path w="812800" h="711200" extrusionOk="0">
                    <a:moveTo>
                      <a:pt x="406400" y="711200"/>
                    </a:moveTo>
                    <a:lnTo>
                      <a:pt x="812800" y="0"/>
                    </a:lnTo>
                    <a:lnTo>
                      <a:pt x="0" y="0"/>
                    </a:lnTo>
                    <a:lnTo>
                      <a:pt x="406400" y="711200"/>
                    </a:lnTo>
                    <a:close/>
                  </a:path>
                </a:pathLst>
              </a:custGeom>
              <a:solidFill>
                <a:srgbClr val="1885F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7" name="Google Shape;147;p15"/>
              <p:cNvSpPr txBox="1"/>
              <p:nvPr/>
            </p:nvSpPr>
            <p:spPr>
              <a:xfrm>
                <a:off x="127000" y="-6350"/>
                <a:ext cx="558800" cy="387350"/>
              </a:xfrm>
              <a:prstGeom prst="rect">
                <a:avLst/>
              </a:prstGeom>
              <a:noFill/>
              <a:ln>
                <a:noFill/>
              </a:ln>
            </p:spPr>
            <p:txBody>
              <a:bodyPr spcFirstLastPara="1" wrap="square" lIns="50800" tIns="50800" rIns="50800" bIns="50800" anchor="ctr" anchorCtr="0">
                <a:noAutofit/>
              </a:bodyPr>
              <a:lstStyle/>
              <a:p>
                <a:pPr marL="0" marR="0" lvl="0" indent="0" algn="ctr" rtl="0">
                  <a:lnSpc>
                    <a:spcPct val="178888"/>
                  </a:lnSpc>
                  <a:spcBef>
                    <a:spcPts val="0"/>
                  </a:spcBef>
                  <a:spcAft>
                    <a:spcPts val="0"/>
                  </a:spcAft>
                  <a:buNone/>
                </a:pPr>
                <a:endParaRPr sz="1800">
                  <a:solidFill>
                    <a:schemeClr val="dk1"/>
                  </a:solidFill>
                  <a:latin typeface="Calibri"/>
                  <a:ea typeface="Calibri"/>
                  <a:cs typeface="Calibri"/>
                  <a:sym typeface="Calibri"/>
                </a:endParaRPr>
              </a:p>
            </p:txBody>
          </p:sp>
        </p:grpSp>
      </p:grpSp>
      <p:grpSp>
        <p:nvGrpSpPr>
          <p:cNvPr id="148" name="Google Shape;148;p15"/>
          <p:cNvGrpSpPr/>
          <p:nvPr/>
        </p:nvGrpSpPr>
        <p:grpSpPr>
          <a:xfrm>
            <a:off x="1952679" y="5735180"/>
            <a:ext cx="3086100" cy="3230769"/>
            <a:chOff x="0" y="-38100"/>
            <a:chExt cx="812800" cy="850900"/>
          </a:xfrm>
        </p:grpSpPr>
        <p:sp>
          <p:nvSpPr>
            <p:cNvPr id="149" name="Google Shape;149;p15"/>
            <p:cNvSpPr/>
            <p:nvPr/>
          </p:nvSpPr>
          <p:spPr>
            <a:xfrm>
              <a:off x="0" y="0"/>
              <a:ext cx="812800" cy="145582"/>
            </a:xfrm>
            <a:custGeom>
              <a:avLst/>
              <a:gdLst/>
              <a:ahLst/>
              <a:cxnLst/>
              <a:rect l="l" t="t" r="r" b="b"/>
              <a:pathLst>
                <a:path w="812800" h="145582" extrusionOk="0">
                  <a:moveTo>
                    <a:pt x="0" y="0"/>
                  </a:moveTo>
                  <a:lnTo>
                    <a:pt x="812800" y="0"/>
                  </a:lnTo>
                  <a:lnTo>
                    <a:pt x="812800" y="145582"/>
                  </a:lnTo>
                  <a:lnTo>
                    <a:pt x="0" y="145582"/>
                  </a:lnTo>
                  <a:close/>
                </a:path>
              </a:pathLst>
            </a:custGeom>
            <a:solidFill>
              <a:srgbClr val="36C5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CURRENT CUSTOMERS</a:t>
              </a:r>
              <a:endParaRPr/>
            </a:p>
          </p:txBody>
        </p:sp>
        <p:sp>
          <p:nvSpPr>
            <p:cNvPr id="150" name="Google Shape;150;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39958"/>
                </a:lnSpc>
                <a:spcBef>
                  <a:spcPts val="0"/>
                </a:spcBef>
                <a:spcAft>
                  <a:spcPts val="0"/>
                </a:spcAft>
                <a:buNone/>
              </a:pPr>
              <a:r>
                <a:rPr lang="en-US" sz="2400" u="none">
                  <a:solidFill>
                    <a:srgbClr val="FFFFFF"/>
                  </a:solidFill>
                  <a:latin typeface="Noto Sans"/>
                  <a:ea typeface="Noto Sans"/>
                  <a:cs typeface="Noto Sans"/>
                  <a:sym typeface="Noto Sans"/>
                </a:rPr>
                <a:t>GOOGLE SLIDES</a:t>
              </a:r>
              <a:endParaRPr/>
            </a:p>
          </p:txBody>
        </p:sp>
      </p:grpSp>
      <p:grpSp>
        <p:nvGrpSpPr>
          <p:cNvPr id="151" name="Google Shape;151;p15"/>
          <p:cNvGrpSpPr/>
          <p:nvPr/>
        </p:nvGrpSpPr>
        <p:grpSpPr>
          <a:xfrm>
            <a:off x="7600950" y="5735180"/>
            <a:ext cx="3086100" cy="3230769"/>
            <a:chOff x="0" y="-38100"/>
            <a:chExt cx="812800" cy="850900"/>
          </a:xfrm>
        </p:grpSpPr>
        <p:sp>
          <p:nvSpPr>
            <p:cNvPr id="152" name="Google Shape;152;p15"/>
            <p:cNvSpPr/>
            <p:nvPr/>
          </p:nvSpPr>
          <p:spPr>
            <a:xfrm>
              <a:off x="0" y="0"/>
              <a:ext cx="812800" cy="145582"/>
            </a:xfrm>
            <a:custGeom>
              <a:avLst/>
              <a:gdLst/>
              <a:ahLst/>
              <a:cxnLst/>
              <a:rect l="l" t="t" r="r" b="b"/>
              <a:pathLst>
                <a:path w="812800" h="145582" extrusionOk="0">
                  <a:moveTo>
                    <a:pt x="0" y="0"/>
                  </a:moveTo>
                  <a:lnTo>
                    <a:pt x="812800" y="0"/>
                  </a:lnTo>
                  <a:lnTo>
                    <a:pt x="812800" y="145582"/>
                  </a:lnTo>
                  <a:lnTo>
                    <a:pt x="0" y="145582"/>
                  </a:lnTo>
                  <a:close/>
                </a:path>
              </a:pathLst>
            </a:custGeom>
            <a:solidFill>
              <a:srgbClr val="00C28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CURRENT BILLING</a:t>
              </a:r>
              <a:endParaRPr/>
            </a:p>
          </p:txBody>
        </p:sp>
        <p:sp>
          <p:nvSpPr>
            <p:cNvPr id="153" name="Google Shape;153;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39958"/>
                </a:lnSpc>
                <a:spcBef>
                  <a:spcPts val="0"/>
                </a:spcBef>
                <a:spcAft>
                  <a:spcPts val="0"/>
                </a:spcAft>
                <a:buNone/>
              </a:pPr>
              <a:r>
                <a:rPr lang="en-US" sz="2400">
                  <a:solidFill>
                    <a:srgbClr val="FFFFFF"/>
                  </a:solidFill>
                  <a:latin typeface="Noto Sans"/>
                  <a:ea typeface="Noto Sans"/>
                  <a:cs typeface="Noto Sans"/>
                  <a:sym typeface="Noto Sans"/>
                </a:rPr>
                <a:t>POWERPOINT</a:t>
              </a:r>
              <a:endParaRPr/>
            </a:p>
          </p:txBody>
        </p:sp>
      </p:grpSp>
      <p:grpSp>
        <p:nvGrpSpPr>
          <p:cNvPr id="154" name="Google Shape;154;p15"/>
          <p:cNvGrpSpPr/>
          <p:nvPr/>
        </p:nvGrpSpPr>
        <p:grpSpPr>
          <a:xfrm>
            <a:off x="13231454" y="5735180"/>
            <a:ext cx="3086100" cy="3230769"/>
            <a:chOff x="0" y="-38100"/>
            <a:chExt cx="812800" cy="850900"/>
          </a:xfrm>
        </p:grpSpPr>
        <p:sp>
          <p:nvSpPr>
            <p:cNvPr id="155" name="Google Shape;155;p15"/>
            <p:cNvSpPr/>
            <p:nvPr/>
          </p:nvSpPr>
          <p:spPr>
            <a:xfrm>
              <a:off x="0" y="0"/>
              <a:ext cx="812800" cy="145582"/>
            </a:xfrm>
            <a:custGeom>
              <a:avLst/>
              <a:gdLst/>
              <a:ahLst/>
              <a:cxnLst/>
              <a:rect l="l" t="t" r="r" b="b"/>
              <a:pathLst>
                <a:path w="812800" h="145582" extrusionOk="0">
                  <a:moveTo>
                    <a:pt x="0" y="0"/>
                  </a:moveTo>
                  <a:lnTo>
                    <a:pt x="812800" y="0"/>
                  </a:lnTo>
                  <a:lnTo>
                    <a:pt x="812800" y="145582"/>
                  </a:lnTo>
                  <a:lnTo>
                    <a:pt x="0" y="145582"/>
                  </a:lnTo>
                  <a:close/>
                </a:path>
              </a:pathLst>
            </a:custGeom>
            <a:solidFill>
              <a:srgbClr val="1885F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PROSPECT LIST</a:t>
              </a:r>
              <a:endParaRPr/>
            </a:p>
          </p:txBody>
        </p:sp>
        <p:sp>
          <p:nvSpPr>
            <p:cNvPr id="156" name="Google Shape;156;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39958"/>
                </a:lnSpc>
                <a:spcBef>
                  <a:spcPts val="0"/>
                </a:spcBef>
                <a:spcAft>
                  <a:spcPts val="0"/>
                </a:spcAft>
                <a:buNone/>
              </a:pPr>
              <a:r>
                <a:rPr lang="en-US" sz="2400">
                  <a:solidFill>
                    <a:srgbClr val="FFFFFF"/>
                  </a:solidFill>
                  <a:latin typeface="Noto Sans"/>
                  <a:ea typeface="Noto Sans"/>
                  <a:cs typeface="Noto Sans"/>
                  <a:sym typeface="Noto Sans"/>
                </a:rPr>
                <a:t>CANVA</a:t>
              </a:r>
              <a:endParaRPr/>
            </a:p>
          </p:txBody>
        </p:sp>
      </p:grpSp>
      <p:sp>
        <p:nvSpPr>
          <p:cNvPr id="157" name="Google Shape;157;p15"/>
          <p:cNvSpPr txBox="1"/>
          <p:nvPr/>
        </p:nvSpPr>
        <p:spPr>
          <a:xfrm>
            <a:off x="3169615" y="1320915"/>
            <a:ext cx="11948770" cy="7493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DATA OVERVIEW: Netrality Datasets</a:t>
            </a:r>
            <a:endParaRPr sz="5000" b="1" u="none">
              <a:solidFill>
                <a:srgbClr val="12222B"/>
              </a:solidFill>
              <a:latin typeface="Open Sans"/>
              <a:ea typeface="Open Sans"/>
              <a:cs typeface="Open Sans"/>
              <a:sym typeface="Open Sans"/>
            </a:endParaRPr>
          </a:p>
        </p:txBody>
      </p:sp>
      <p:sp>
        <p:nvSpPr>
          <p:cNvPr id="158" name="Google Shape;158;p15"/>
          <p:cNvSpPr txBox="1"/>
          <p:nvPr/>
        </p:nvSpPr>
        <p:spPr>
          <a:xfrm>
            <a:off x="7086119" y="6770111"/>
            <a:ext cx="4115762" cy="1055161"/>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en-US" sz="2000" u="none">
                <a:solidFill>
                  <a:srgbClr val="000000"/>
                </a:solidFill>
                <a:latin typeface="Calibri"/>
                <a:ea typeface="Calibri"/>
                <a:cs typeface="Calibri"/>
                <a:sym typeface="Calibri"/>
              </a:rPr>
              <a:t>Current Billing dataset contains the billing information over different areas of the current customers. </a:t>
            </a:r>
            <a:endParaRPr/>
          </a:p>
        </p:txBody>
      </p:sp>
      <p:sp>
        <p:nvSpPr>
          <p:cNvPr id="159" name="Google Shape;159;p15"/>
          <p:cNvSpPr txBox="1"/>
          <p:nvPr/>
        </p:nvSpPr>
        <p:spPr>
          <a:xfrm>
            <a:off x="1615517" y="6770111"/>
            <a:ext cx="3760423" cy="1412694"/>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en-US" sz="2000" u="none">
                <a:solidFill>
                  <a:srgbClr val="000000"/>
                </a:solidFill>
                <a:latin typeface="Calibri"/>
                <a:ea typeface="Calibri"/>
                <a:cs typeface="Calibri"/>
                <a:sym typeface="Calibri"/>
              </a:rPr>
              <a:t>The current customer dataset contains the numeric and descriptive information of the current customers of Netrality. </a:t>
            </a:r>
            <a:endParaRPr/>
          </a:p>
        </p:txBody>
      </p:sp>
      <p:sp>
        <p:nvSpPr>
          <p:cNvPr id="160" name="Google Shape;160;p15"/>
          <p:cNvSpPr txBox="1"/>
          <p:nvPr/>
        </p:nvSpPr>
        <p:spPr>
          <a:xfrm>
            <a:off x="12876526" y="6760586"/>
            <a:ext cx="3795957" cy="1414233"/>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en-US" sz="2000" u="none">
                <a:solidFill>
                  <a:srgbClr val="000000"/>
                </a:solidFill>
                <a:latin typeface="Calibri"/>
                <a:ea typeface="Calibri"/>
                <a:cs typeface="Calibri"/>
                <a:sym typeface="Calibri"/>
              </a:rPr>
              <a:t>The prospect list dataset contains the numeric and descriptive information of the prospect customers of Netrality.</a:t>
            </a:r>
            <a:endParaRPr/>
          </a:p>
        </p:txBody>
      </p:sp>
      <p:grpSp>
        <p:nvGrpSpPr>
          <p:cNvPr id="161" name="Google Shape;161;p15"/>
          <p:cNvGrpSpPr/>
          <p:nvPr/>
        </p:nvGrpSpPr>
        <p:grpSpPr>
          <a:xfrm>
            <a:off x="0" y="9838589"/>
            <a:ext cx="3086104" cy="3230761"/>
            <a:chOff x="0" y="-38100"/>
            <a:chExt cx="812800" cy="850900"/>
          </a:xfrm>
        </p:grpSpPr>
        <p:sp>
          <p:nvSpPr>
            <p:cNvPr id="162" name="Google Shape;162;p1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3" name="Google Shape;163;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64" name="Google Shape;164;p15"/>
          <p:cNvGrpSpPr/>
          <p:nvPr/>
        </p:nvGrpSpPr>
        <p:grpSpPr>
          <a:xfrm>
            <a:off x="17259300" y="-144661"/>
            <a:ext cx="3086104" cy="3230761"/>
            <a:chOff x="0" y="-38100"/>
            <a:chExt cx="812800" cy="850900"/>
          </a:xfrm>
        </p:grpSpPr>
        <p:sp>
          <p:nvSpPr>
            <p:cNvPr id="165" name="Google Shape;165;p1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6" name="Google Shape;166;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67" name="Google Shape;167;p15"/>
          <p:cNvGrpSpPr/>
          <p:nvPr/>
        </p:nvGrpSpPr>
        <p:grpSpPr>
          <a:xfrm>
            <a:off x="0" y="-144661"/>
            <a:ext cx="3086104" cy="3230761"/>
            <a:chOff x="0" y="-38100"/>
            <a:chExt cx="812800" cy="850900"/>
          </a:xfrm>
        </p:grpSpPr>
        <p:sp>
          <p:nvSpPr>
            <p:cNvPr id="168" name="Google Shape;168;p1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9" name="Google Shape;169;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70" name="Google Shape;170;p15"/>
          <p:cNvGrpSpPr/>
          <p:nvPr/>
        </p:nvGrpSpPr>
        <p:grpSpPr>
          <a:xfrm>
            <a:off x="17259300" y="9838589"/>
            <a:ext cx="3086104" cy="3230761"/>
            <a:chOff x="0" y="-38100"/>
            <a:chExt cx="812800" cy="850900"/>
          </a:xfrm>
        </p:grpSpPr>
        <p:sp>
          <p:nvSpPr>
            <p:cNvPr id="171" name="Google Shape;171;p15"/>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2" name="Google Shape;172;p15"/>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pic>
        <p:nvPicPr>
          <p:cNvPr id="173" name="Google Shape;173;p15"/>
          <p:cNvPicPr preferRelativeResize="0"/>
          <p:nvPr/>
        </p:nvPicPr>
        <p:blipFill rotWithShape="1">
          <a:blip r:embed="rId3">
            <a:alphaModFix/>
          </a:blip>
          <a:srcRect/>
          <a:stretch/>
        </p:blipFill>
        <p:spPr>
          <a:xfrm>
            <a:off x="3000428" y="3749904"/>
            <a:ext cx="990600" cy="990600"/>
          </a:xfrm>
          <a:prstGeom prst="rect">
            <a:avLst/>
          </a:prstGeom>
          <a:noFill/>
          <a:ln>
            <a:noFill/>
          </a:ln>
        </p:spPr>
      </p:pic>
      <p:pic>
        <p:nvPicPr>
          <p:cNvPr id="174" name="Google Shape;174;p15"/>
          <p:cNvPicPr preferRelativeResize="0"/>
          <p:nvPr/>
        </p:nvPicPr>
        <p:blipFill rotWithShape="1">
          <a:blip r:embed="rId3">
            <a:alphaModFix/>
          </a:blip>
          <a:srcRect/>
          <a:stretch/>
        </p:blipFill>
        <p:spPr>
          <a:xfrm>
            <a:off x="8648700" y="3716537"/>
            <a:ext cx="990600" cy="990600"/>
          </a:xfrm>
          <a:prstGeom prst="rect">
            <a:avLst/>
          </a:prstGeom>
          <a:noFill/>
          <a:ln>
            <a:noFill/>
          </a:ln>
        </p:spPr>
      </p:pic>
      <p:pic>
        <p:nvPicPr>
          <p:cNvPr id="175" name="Google Shape;175;p15"/>
          <p:cNvPicPr preferRelativeResize="0"/>
          <p:nvPr/>
        </p:nvPicPr>
        <p:blipFill rotWithShape="1">
          <a:blip r:embed="rId3">
            <a:alphaModFix/>
          </a:blip>
          <a:srcRect/>
          <a:stretch/>
        </p:blipFill>
        <p:spPr>
          <a:xfrm>
            <a:off x="14279204" y="3726025"/>
            <a:ext cx="990600" cy="990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grpSp>
        <p:nvGrpSpPr>
          <p:cNvPr id="181" name="Google Shape;181;p16"/>
          <p:cNvGrpSpPr/>
          <p:nvPr/>
        </p:nvGrpSpPr>
        <p:grpSpPr>
          <a:xfrm>
            <a:off x="0" y="9591716"/>
            <a:ext cx="3086120" cy="3230782"/>
            <a:chOff x="0" y="-38100"/>
            <a:chExt cx="812800" cy="850900"/>
          </a:xfrm>
        </p:grpSpPr>
        <p:sp>
          <p:nvSpPr>
            <p:cNvPr id="182" name="Google Shape;182;p1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3" name="Google Shape;183;p1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84" name="Google Shape;184;p16"/>
          <p:cNvGrpSpPr/>
          <p:nvPr/>
        </p:nvGrpSpPr>
        <p:grpSpPr>
          <a:xfrm>
            <a:off x="17259300" y="-144661"/>
            <a:ext cx="3086104" cy="3230761"/>
            <a:chOff x="0" y="-38100"/>
            <a:chExt cx="812800" cy="850900"/>
          </a:xfrm>
        </p:grpSpPr>
        <p:sp>
          <p:nvSpPr>
            <p:cNvPr id="185" name="Google Shape;185;p1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6" name="Google Shape;186;p1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87" name="Google Shape;187;p16"/>
          <p:cNvGrpSpPr/>
          <p:nvPr/>
        </p:nvGrpSpPr>
        <p:grpSpPr>
          <a:xfrm>
            <a:off x="0" y="-391534"/>
            <a:ext cx="3086120" cy="3230782"/>
            <a:chOff x="0" y="-38100"/>
            <a:chExt cx="812800" cy="850900"/>
          </a:xfrm>
        </p:grpSpPr>
        <p:sp>
          <p:nvSpPr>
            <p:cNvPr id="188" name="Google Shape;188;p1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9" name="Google Shape;189;p1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190" name="Google Shape;190;p16"/>
          <p:cNvGrpSpPr/>
          <p:nvPr/>
        </p:nvGrpSpPr>
        <p:grpSpPr>
          <a:xfrm>
            <a:off x="17259300" y="9838589"/>
            <a:ext cx="3086104" cy="3230761"/>
            <a:chOff x="0" y="-38100"/>
            <a:chExt cx="812800" cy="850900"/>
          </a:xfrm>
        </p:grpSpPr>
        <p:sp>
          <p:nvSpPr>
            <p:cNvPr id="191" name="Google Shape;191;p16"/>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2" name="Google Shape;192;p1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193" name="Google Shape;193;p16"/>
          <p:cNvSpPr txBox="1"/>
          <p:nvPr/>
        </p:nvSpPr>
        <p:spPr>
          <a:xfrm>
            <a:off x="2731687" y="1230407"/>
            <a:ext cx="11948700" cy="1662300"/>
          </a:xfrm>
          <a:prstGeom prst="rect">
            <a:avLst/>
          </a:prstGeom>
          <a:noFill/>
          <a:ln>
            <a:noFill/>
          </a:ln>
        </p:spPr>
        <p:txBody>
          <a:bodyPr spcFirstLastPara="1" wrap="square" lIns="0" tIns="0" rIns="0" bIns="0" anchor="t" anchorCtr="0">
            <a:spAutoFit/>
          </a:bodyPr>
          <a:lstStyle/>
          <a:p>
            <a:pPr marL="0" marR="0" lvl="0" indent="0" algn="ctr" rtl="0">
              <a:lnSpc>
                <a:spcPct val="131818"/>
              </a:lnSpc>
              <a:spcBef>
                <a:spcPts val="0"/>
              </a:spcBef>
              <a:spcAft>
                <a:spcPts val="0"/>
              </a:spcAft>
              <a:buNone/>
            </a:pPr>
            <a:r>
              <a:rPr lang="en-US" sz="4400" b="1" i="0">
                <a:solidFill>
                  <a:schemeClr val="dk1"/>
                </a:solidFill>
                <a:latin typeface="Open Sans"/>
                <a:ea typeface="Open Sans"/>
                <a:cs typeface="Open Sans"/>
                <a:sym typeface="Open Sans"/>
              </a:rPr>
              <a:t>METHODOLOGY OVERVIEW</a:t>
            </a:r>
            <a:endParaRPr/>
          </a:p>
          <a:p>
            <a:pPr marL="0" marR="0" lvl="0" indent="0" algn="ctr" rtl="0">
              <a:lnSpc>
                <a:spcPct val="116000"/>
              </a:lnSpc>
              <a:spcBef>
                <a:spcPts val="0"/>
              </a:spcBef>
              <a:spcAft>
                <a:spcPts val="0"/>
              </a:spcAft>
              <a:buNone/>
            </a:pPr>
            <a:endParaRPr sz="5000">
              <a:solidFill>
                <a:srgbClr val="12222B"/>
              </a:solidFill>
              <a:latin typeface="Open Sans"/>
              <a:ea typeface="Open Sans"/>
              <a:cs typeface="Open Sans"/>
              <a:sym typeface="Open Sans"/>
            </a:endParaRPr>
          </a:p>
        </p:txBody>
      </p:sp>
      <p:sp>
        <p:nvSpPr>
          <p:cNvPr id="194" name="Google Shape;194;p16"/>
          <p:cNvSpPr txBox="1"/>
          <p:nvPr/>
        </p:nvSpPr>
        <p:spPr>
          <a:xfrm>
            <a:off x="2263825" y="3113400"/>
            <a:ext cx="14049900" cy="6156900"/>
          </a:xfrm>
          <a:prstGeom prst="rect">
            <a:avLst/>
          </a:prstGeom>
          <a:noFill/>
          <a:ln>
            <a:noFill/>
          </a:ln>
        </p:spPr>
        <p:txBody>
          <a:bodyPr spcFirstLastPara="1" wrap="square" lIns="0" tIns="0" rIns="0" bIns="0" anchor="t" anchorCtr="0">
            <a:spAutoFit/>
          </a:bodyPr>
          <a:lstStyle/>
          <a:p>
            <a:pPr marL="0" lvl="0" indent="0" algn="just" rtl="0">
              <a:lnSpc>
                <a:spcPct val="115000"/>
              </a:lnSpc>
              <a:spcBef>
                <a:spcPts val="0"/>
              </a:spcBef>
              <a:spcAft>
                <a:spcPts val="0"/>
              </a:spcAft>
              <a:buClr>
                <a:schemeClr val="dk1"/>
              </a:buClr>
              <a:buSzPts val="1100"/>
              <a:buFont typeface="Arial"/>
              <a:buNone/>
            </a:pPr>
            <a:r>
              <a:rPr lang="en-US" sz="3200">
                <a:solidFill>
                  <a:schemeClr val="dk1"/>
                </a:solidFill>
                <a:latin typeface="Calibri"/>
                <a:ea typeface="Calibri"/>
                <a:cs typeface="Calibri"/>
                <a:sym typeface="Calibri"/>
              </a:rPr>
              <a:t>We analyzed Netrality's business and the data they had provided and we gained valuable insights into their requirements. We then employed machine learning algorithms and business propositions to evaluate our next steps.</a:t>
            </a:r>
            <a:endParaRPr sz="3200">
              <a:solidFill>
                <a:schemeClr val="dk1"/>
              </a:solidFill>
              <a:latin typeface="Calibri"/>
              <a:ea typeface="Calibri"/>
              <a:cs typeface="Calibri"/>
              <a:sym typeface="Calibri"/>
            </a:endParaRPr>
          </a:p>
          <a:p>
            <a:pPr marL="0" lvl="0" indent="0" algn="just" rtl="0">
              <a:lnSpc>
                <a:spcPct val="115000"/>
              </a:lnSpc>
              <a:spcBef>
                <a:spcPts val="0"/>
              </a:spcBef>
              <a:spcAft>
                <a:spcPts val="0"/>
              </a:spcAft>
              <a:buClr>
                <a:schemeClr val="dk1"/>
              </a:buClr>
              <a:buSzPts val="1100"/>
              <a:buFont typeface="Arial"/>
              <a:buNone/>
            </a:pPr>
            <a:endParaRPr sz="3200">
              <a:solidFill>
                <a:schemeClr val="dk1"/>
              </a:solidFill>
              <a:latin typeface="Calibri"/>
              <a:ea typeface="Calibri"/>
              <a:cs typeface="Calibri"/>
              <a:sym typeface="Calibri"/>
            </a:endParaRPr>
          </a:p>
          <a:p>
            <a:pPr marL="0" lvl="0" indent="0" algn="just" rtl="0">
              <a:lnSpc>
                <a:spcPct val="115000"/>
              </a:lnSpc>
              <a:spcBef>
                <a:spcPts val="0"/>
              </a:spcBef>
              <a:spcAft>
                <a:spcPts val="0"/>
              </a:spcAft>
              <a:buClr>
                <a:schemeClr val="dk1"/>
              </a:buClr>
              <a:buSzPts val="1100"/>
              <a:buFont typeface="Arial"/>
              <a:buNone/>
            </a:pPr>
            <a:r>
              <a:rPr lang="en-US" sz="3200">
                <a:solidFill>
                  <a:schemeClr val="dk1"/>
                </a:solidFill>
                <a:latin typeface="Calibri"/>
                <a:ea typeface="Calibri"/>
                <a:cs typeface="Calibri"/>
                <a:sym typeface="Calibri"/>
              </a:rPr>
              <a:t>Next up was cleaning the data. Proper care was taken to make sure the data was accurate and consistent. At the same time, some new features based on our industry knowledge to catch important aspects of how customers behave have been added.</a:t>
            </a:r>
            <a:endParaRPr sz="3200">
              <a:solidFill>
                <a:schemeClr val="dk1"/>
              </a:solidFill>
              <a:latin typeface="Calibri"/>
              <a:ea typeface="Calibri"/>
              <a:cs typeface="Calibri"/>
              <a:sym typeface="Calibri"/>
            </a:endParaRPr>
          </a:p>
          <a:p>
            <a:pPr marL="0" lvl="0" indent="0" algn="just" rtl="0">
              <a:lnSpc>
                <a:spcPct val="115000"/>
              </a:lnSpc>
              <a:spcBef>
                <a:spcPts val="0"/>
              </a:spcBef>
              <a:spcAft>
                <a:spcPts val="0"/>
              </a:spcAft>
              <a:buClr>
                <a:schemeClr val="dk1"/>
              </a:buClr>
              <a:buSzPts val="1100"/>
              <a:buFont typeface="Arial"/>
              <a:buNone/>
            </a:pPr>
            <a:endParaRPr sz="3200">
              <a:solidFill>
                <a:schemeClr val="dk1"/>
              </a:solidFill>
              <a:latin typeface="Calibri"/>
              <a:ea typeface="Calibri"/>
              <a:cs typeface="Calibri"/>
              <a:sym typeface="Calibri"/>
            </a:endParaRPr>
          </a:p>
          <a:p>
            <a:pPr marL="0" lvl="0" indent="0" algn="just" rtl="0">
              <a:lnSpc>
                <a:spcPct val="115000"/>
              </a:lnSpc>
              <a:spcBef>
                <a:spcPts val="0"/>
              </a:spcBef>
              <a:spcAft>
                <a:spcPts val="0"/>
              </a:spcAft>
              <a:buClr>
                <a:schemeClr val="dk1"/>
              </a:buClr>
              <a:buSzPts val="1100"/>
              <a:buFont typeface="Arial"/>
              <a:buNone/>
            </a:pPr>
            <a:r>
              <a:rPr lang="en-US" sz="3200">
                <a:solidFill>
                  <a:schemeClr val="dk1"/>
                </a:solidFill>
                <a:latin typeface="Calibri"/>
                <a:ea typeface="Calibri"/>
                <a:cs typeface="Calibri"/>
                <a:sym typeface="Calibri"/>
              </a:rPr>
              <a:t>In simple terms, it was made sure that the data was in good shape and had all the right information before digging into it to find useful insights.</a:t>
            </a:r>
            <a:endParaRPr sz="3200">
              <a:solidFill>
                <a:schemeClr val="dk1"/>
              </a:solidFill>
              <a:latin typeface="Calibri"/>
              <a:ea typeface="Calibri"/>
              <a:cs typeface="Calibri"/>
              <a:sym typeface="Calibri"/>
            </a:endParaRPr>
          </a:p>
          <a:p>
            <a:pPr marL="0" marR="0" lvl="0" indent="0" algn="just" rtl="0">
              <a:spcBef>
                <a:spcPts val="0"/>
              </a:spcBef>
              <a:spcAft>
                <a:spcPts val="0"/>
              </a:spcAft>
              <a:buNone/>
            </a:pPr>
            <a:endParaRPr sz="3200">
              <a:solidFill>
                <a:schemeClr val="dk1"/>
              </a:solidFill>
              <a:latin typeface="Calibri"/>
              <a:ea typeface="Calibri"/>
              <a:cs typeface="Calibri"/>
              <a:sym typeface="Calibri"/>
            </a:endParaRPr>
          </a:p>
        </p:txBody>
      </p:sp>
      <p:grpSp>
        <p:nvGrpSpPr>
          <p:cNvPr id="195" name="Google Shape;195;p16"/>
          <p:cNvGrpSpPr/>
          <p:nvPr/>
        </p:nvGrpSpPr>
        <p:grpSpPr>
          <a:xfrm>
            <a:off x="1425516" y="2839250"/>
            <a:ext cx="2261453" cy="2367459"/>
            <a:chOff x="0" y="-38100"/>
            <a:chExt cx="812800" cy="850900"/>
          </a:xfrm>
        </p:grpSpPr>
        <p:sp>
          <p:nvSpPr>
            <p:cNvPr id="196" name="Google Shape;196;p16"/>
            <p:cNvSpPr/>
            <p:nvPr/>
          </p:nvSpPr>
          <p:spPr>
            <a:xfrm>
              <a:off x="0" y="0"/>
              <a:ext cx="237662" cy="208450"/>
            </a:xfrm>
            <a:custGeom>
              <a:avLst/>
              <a:gdLst/>
              <a:ahLst/>
              <a:cxnLst/>
              <a:rect l="l" t="t" r="r" b="b"/>
              <a:pathLst>
                <a:path w="237662" h="208450" extrusionOk="0">
                  <a:moveTo>
                    <a:pt x="0" y="0"/>
                  </a:moveTo>
                  <a:lnTo>
                    <a:pt x="237662" y="0"/>
                  </a:lnTo>
                  <a:lnTo>
                    <a:pt x="237662" y="208450"/>
                  </a:lnTo>
                  <a:lnTo>
                    <a:pt x="0" y="208450"/>
                  </a:lnTo>
                  <a:close/>
                </a:path>
              </a:pathLst>
            </a:custGeom>
            <a:solidFill>
              <a:srgbClr val="36C5FF"/>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lt1"/>
                  </a:solidFill>
                  <a:latin typeface="Noto Sans"/>
                  <a:ea typeface="Noto Sans"/>
                  <a:cs typeface="Noto Sans"/>
                  <a:sym typeface="Noto Sans"/>
                </a:rPr>
                <a:t>1.</a:t>
              </a:r>
              <a:endParaRPr/>
            </a:p>
          </p:txBody>
        </p:sp>
        <p:sp>
          <p:nvSpPr>
            <p:cNvPr id="197" name="Google Shape;197;p1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39958"/>
                </a:lnSpc>
                <a:spcBef>
                  <a:spcPts val="0"/>
                </a:spcBef>
                <a:spcAft>
                  <a:spcPts val="0"/>
                </a:spcAft>
                <a:buNone/>
              </a:pPr>
              <a:r>
                <a:rPr lang="en-US" sz="2400" u="none">
                  <a:solidFill>
                    <a:srgbClr val="FFFFFF"/>
                  </a:solidFill>
                  <a:latin typeface="Noto Sans"/>
                  <a:ea typeface="Noto Sans"/>
                  <a:cs typeface="Noto Sans"/>
                  <a:sym typeface="Noto Sans"/>
                </a:rPr>
                <a:t>.</a:t>
              </a:r>
              <a:endParaRPr/>
            </a:p>
          </p:txBody>
        </p:sp>
      </p:grpSp>
      <p:grpSp>
        <p:nvGrpSpPr>
          <p:cNvPr id="198" name="Google Shape;198;p16"/>
          <p:cNvGrpSpPr/>
          <p:nvPr/>
        </p:nvGrpSpPr>
        <p:grpSpPr>
          <a:xfrm>
            <a:off x="1341802" y="5058484"/>
            <a:ext cx="2261453" cy="2367459"/>
            <a:chOff x="0" y="-38100"/>
            <a:chExt cx="812800" cy="850900"/>
          </a:xfrm>
        </p:grpSpPr>
        <p:sp>
          <p:nvSpPr>
            <p:cNvPr id="199" name="Google Shape;199;p16"/>
            <p:cNvSpPr/>
            <p:nvPr/>
          </p:nvSpPr>
          <p:spPr>
            <a:xfrm>
              <a:off x="0" y="0"/>
              <a:ext cx="237662" cy="208450"/>
            </a:xfrm>
            <a:custGeom>
              <a:avLst/>
              <a:gdLst/>
              <a:ahLst/>
              <a:cxnLst/>
              <a:rect l="l" t="t" r="r" b="b"/>
              <a:pathLst>
                <a:path w="237662" h="208450" extrusionOk="0">
                  <a:moveTo>
                    <a:pt x="0" y="0"/>
                  </a:moveTo>
                  <a:lnTo>
                    <a:pt x="237662" y="0"/>
                  </a:lnTo>
                  <a:lnTo>
                    <a:pt x="237662" y="208450"/>
                  </a:lnTo>
                  <a:lnTo>
                    <a:pt x="0" y="208450"/>
                  </a:lnTo>
                  <a:close/>
                </a:path>
              </a:pathLst>
            </a:custGeom>
            <a:solidFill>
              <a:srgbClr val="00C282"/>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a:solidFill>
                    <a:schemeClr val="lt1"/>
                  </a:solidFill>
                  <a:latin typeface="Noto Sans"/>
                  <a:ea typeface="Noto Sans"/>
                  <a:cs typeface="Noto Sans"/>
                  <a:sym typeface="Noto Sans"/>
                </a:rPr>
                <a:t>2.</a:t>
              </a:r>
              <a:endParaRPr/>
            </a:p>
          </p:txBody>
        </p:sp>
        <p:sp>
          <p:nvSpPr>
            <p:cNvPr id="200" name="Google Shape;200;p16"/>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39958"/>
                </a:lnSpc>
                <a:spcBef>
                  <a:spcPts val="0"/>
                </a:spcBef>
                <a:spcAft>
                  <a:spcPts val="0"/>
                </a:spcAft>
                <a:buNone/>
              </a:pPr>
              <a:r>
                <a:rPr lang="en-US" sz="2400">
                  <a:solidFill>
                    <a:srgbClr val="FFFFFF"/>
                  </a:solidFill>
                  <a:latin typeface="Noto Sans"/>
                  <a:ea typeface="Noto Sans"/>
                  <a:cs typeface="Noto Sans"/>
                  <a:sym typeface="Noto Sans"/>
                </a:rPr>
                <a:t>.</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grpSp>
        <p:nvGrpSpPr>
          <p:cNvPr id="206" name="Google Shape;206;p17"/>
          <p:cNvGrpSpPr/>
          <p:nvPr/>
        </p:nvGrpSpPr>
        <p:grpSpPr>
          <a:xfrm>
            <a:off x="0" y="9838589"/>
            <a:ext cx="3086104" cy="3230761"/>
            <a:chOff x="0" y="-38100"/>
            <a:chExt cx="812800" cy="850900"/>
          </a:xfrm>
        </p:grpSpPr>
        <p:sp>
          <p:nvSpPr>
            <p:cNvPr id="207" name="Google Shape;207;p1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8" name="Google Shape;208;p1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09" name="Google Shape;209;p17"/>
          <p:cNvGrpSpPr/>
          <p:nvPr/>
        </p:nvGrpSpPr>
        <p:grpSpPr>
          <a:xfrm>
            <a:off x="17259300" y="-144661"/>
            <a:ext cx="3086104" cy="3230761"/>
            <a:chOff x="0" y="-38100"/>
            <a:chExt cx="812800" cy="850900"/>
          </a:xfrm>
        </p:grpSpPr>
        <p:sp>
          <p:nvSpPr>
            <p:cNvPr id="210" name="Google Shape;210;p1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1" name="Google Shape;211;p1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12" name="Google Shape;212;p17"/>
          <p:cNvGrpSpPr/>
          <p:nvPr/>
        </p:nvGrpSpPr>
        <p:grpSpPr>
          <a:xfrm>
            <a:off x="0" y="-144661"/>
            <a:ext cx="3086104" cy="3230761"/>
            <a:chOff x="0" y="-38100"/>
            <a:chExt cx="812800" cy="850900"/>
          </a:xfrm>
        </p:grpSpPr>
        <p:sp>
          <p:nvSpPr>
            <p:cNvPr id="213" name="Google Shape;213;p1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4" name="Google Shape;214;p1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15" name="Google Shape;215;p17"/>
          <p:cNvGrpSpPr/>
          <p:nvPr/>
        </p:nvGrpSpPr>
        <p:grpSpPr>
          <a:xfrm>
            <a:off x="17259300" y="9838589"/>
            <a:ext cx="3086104" cy="3230761"/>
            <a:chOff x="0" y="-38100"/>
            <a:chExt cx="812800" cy="850900"/>
          </a:xfrm>
        </p:grpSpPr>
        <p:sp>
          <p:nvSpPr>
            <p:cNvPr id="216" name="Google Shape;216;p17"/>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7" name="Google Shape;217;p17"/>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218" name="Google Shape;218;p17"/>
          <p:cNvSpPr txBox="1"/>
          <p:nvPr/>
        </p:nvSpPr>
        <p:spPr>
          <a:xfrm>
            <a:off x="1905000" y="3086100"/>
            <a:ext cx="14478000" cy="6647974"/>
          </a:xfrm>
          <a:prstGeom prst="rect">
            <a:avLst/>
          </a:prstGeom>
          <a:noFill/>
          <a:ln>
            <a:noFill/>
          </a:ln>
        </p:spPr>
        <p:txBody>
          <a:bodyPr spcFirstLastPara="1" wrap="square" lIns="0" tIns="0" rIns="0" bIns="0" anchor="t" anchorCtr="0">
            <a:spAutoFit/>
          </a:bodyPr>
          <a:lstStyle/>
          <a:p>
            <a:pPr marL="0" marR="0" lvl="0" indent="-228600" algn="just" rtl="0">
              <a:spcBef>
                <a:spcPts val="0"/>
              </a:spcBef>
              <a:spcAft>
                <a:spcPts val="0"/>
              </a:spcAft>
              <a:buClr>
                <a:schemeClr val="dk1"/>
              </a:buClr>
              <a:buSzPts val="3600"/>
              <a:buFont typeface="Arial"/>
              <a:buChar char="•"/>
            </a:pPr>
            <a:r>
              <a:rPr lang="en-US" sz="3600" b="0" i="0">
                <a:solidFill>
                  <a:schemeClr val="dk1"/>
                </a:solidFill>
                <a:latin typeface="Calibri"/>
                <a:ea typeface="Calibri"/>
                <a:cs typeface="Calibri"/>
                <a:sym typeface="Calibri"/>
              </a:rPr>
              <a:t>Various steps hav</a:t>
            </a:r>
            <a:r>
              <a:rPr lang="en-US" sz="3600">
                <a:solidFill>
                  <a:schemeClr val="dk1"/>
                </a:solidFill>
                <a:latin typeface="Calibri"/>
                <a:ea typeface="Calibri"/>
                <a:cs typeface="Calibri"/>
                <a:sym typeface="Calibri"/>
              </a:rPr>
              <a:t>e been taken to clean the given data so that it is fit for the analysis. Various cleaning, scaling and normalization methods have been incorporated to produce accurate models and results. </a:t>
            </a:r>
            <a:endParaRPr/>
          </a:p>
          <a:p>
            <a:pPr marL="0" marR="0" lvl="0" indent="0" algn="just" rtl="0">
              <a:spcBef>
                <a:spcPts val="0"/>
              </a:spcBef>
              <a:spcAft>
                <a:spcPts val="0"/>
              </a:spcAft>
              <a:buNone/>
            </a:pPr>
            <a:endParaRPr sz="3600">
              <a:solidFill>
                <a:schemeClr val="dk1"/>
              </a:solidFill>
              <a:latin typeface="Calibri"/>
              <a:ea typeface="Calibri"/>
              <a:cs typeface="Calibri"/>
              <a:sym typeface="Calibri"/>
            </a:endParaRPr>
          </a:p>
          <a:p>
            <a:pPr marL="0" marR="0" lvl="0" indent="-228600" algn="just" rtl="0">
              <a:spcBef>
                <a:spcPts val="0"/>
              </a:spcBef>
              <a:spcAft>
                <a:spcPts val="0"/>
              </a:spcAft>
              <a:buClr>
                <a:schemeClr val="dk1"/>
              </a:buClr>
              <a:buSzPts val="3600"/>
              <a:buFont typeface="Arial"/>
              <a:buChar char="•"/>
            </a:pPr>
            <a:r>
              <a:rPr lang="en-US" sz="3600" b="0" i="0">
                <a:solidFill>
                  <a:schemeClr val="dk1"/>
                </a:solidFill>
                <a:latin typeface="Calibri"/>
                <a:ea typeface="Calibri"/>
                <a:cs typeface="Calibri"/>
                <a:sym typeface="Calibri"/>
              </a:rPr>
              <a:t> Few new features have been created on the basis of e</a:t>
            </a:r>
            <a:r>
              <a:rPr lang="en-US" sz="3600">
                <a:solidFill>
                  <a:schemeClr val="dk1"/>
                </a:solidFill>
                <a:latin typeface="Calibri"/>
                <a:ea typeface="Calibri"/>
                <a:cs typeface="Calibri"/>
                <a:sym typeface="Calibri"/>
              </a:rPr>
              <a:t>xisting features such as Budget Ratios, Total Budgets, Age of the company which contributed to the efficiency of the predictions.</a:t>
            </a:r>
            <a:endParaRPr/>
          </a:p>
          <a:p>
            <a:pPr marL="0" marR="0" lvl="0" indent="0" algn="just" rtl="0">
              <a:spcBef>
                <a:spcPts val="0"/>
              </a:spcBef>
              <a:spcAft>
                <a:spcPts val="0"/>
              </a:spcAft>
              <a:buNone/>
            </a:pPr>
            <a:endParaRPr sz="3600">
              <a:solidFill>
                <a:schemeClr val="dk1"/>
              </a:solidFill>
              <a:latin typeface="Calibri"/>
              <a:ea typeface="Calibri"/>
              <a:cs typeface="Calibri"/>
              <a:sym typeface="Calibri"/>
            </a:endParaRPr>
          </a:p>
          <a:p>
            <a:pPr marL="0" marR="0" lvl="0" indent="-228600" algn="just" rtl="0">
              <a:spcBef>
                <a:spcPts val="0"/>
              </a:spcBef>
              <a:spcAft>
                <a:spcPts val="0"/>
              </a:spcAft>
              <a:buClr>
                <a:schemeClr val="dk1"/>
              </a:buClr>
              <a:buSzPts val="3600"/>
              <a:buFont typeface="Arial"/>
              <a:buChar char="•"/>
            </a:pPr>
            <a:r>
              <a:rPr lang="en-US" sz="3600">
                <a:solidFill>
                  <a:schemeClr val="dk1"/>
                </a:solidFill>
                <a:latin typeface="Calibri"/>
                <a:ea typeface="Calibri"/>
                <a:cs typeface="Calibri"/>
                <a:sym typeface="Calibri"/>
              </a:rPr>
              <a:t> Log transformations and scaling methods such as Min-Max scaling have been done to ensure the data is converted into consistent values for smoother and efficient analysis.</a:t>
            </a:r>
            <a:endParaRPr/>
          </a:p>
          <a:p>
            <a:pPr marL="0" marR="0" lvl="0" indent="0" algn="just" rtl="0">
              <a:spcBef>
                <a:spcPts val="0"/>
              </a:spcBef>
              <a:spcAft>
                <a:spcPts val="0"/>
              </a:spcAft>
              <a:buNone/>
            </a:pPr>
            <a:r>
              <a:rPr lang="en-US" sz="3600">
                <a:solidFill>
                  <a:schemeClr val="dk1"/>
                </a:solidFill>
                <a:latin typeface="Calibri"/>
                <a:ea typeface="Calibri"/>
                <a:cs typeface="Calibri"/>
                <a:sym typeface="Calibri"/>
              </a:rPr>
              <a:t> </a:t>
            </a:r>
            <a:endParaRPr sz="3600" b="0" i="0">
              <a:solidFill>
                <a:schemeClr val="dk1"/>
              </a:solidFill>
              <a:latin typeface="Calibri"/>
              <a:ea typeface="Calibri"/>
              <a:cs typeface="Calibri"/>
              <a:sym typeface="Calibri"/>
            </a:endParaRPr>
          </a:p>
        </p:txBody>
      </p:sp>
      <p:sp>
        <p:nvSpPr>
          <p:cNvPr id="219" name="Google Shape;219;p17"/>
          <p:cNvSpPr txBox="1"/>
          <p:nvPr/>
        </p:nvSpPr>
        <p:spPr>
          <a:xfrm>
            <a:off x="3169615" y="1320915"/>
            <a:ext cx="11948770" cy="7493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EDA and Feature Engineering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Google Shape;225;p18"/>
          <p:cNvPicPr preferRelativeResize="0"/>
          <p:nvPr/>
        </p:nvPicPr>
        <p:blipFill>
          <a:blip r:embed="rId3">
            <a:alphaModFix/>
          </a:blip>
          <a:stretch>
            <a:fillRect/>
          </a:stretch>
        </p:blipFill>
        <p:spPr>
          <a:xfrm>
            <a:off x="9819400" y="169725"/>
            <a:ext cx="7727373" cy="5385752"/>
          </a:xfrm>
          <a:prstGeom prst="rect">
            <a:avLst/>
          </a:prstGeom>
          <a:noFill/>
          <a:ln>
            <a:noFill/>
          </a:ln>
        </p:spPr>
      </p:pic>
      <p:pic>
        <p:nvPicPr>
          <p:cNvPr id="226" name="Google Shape;226;p18"/>
          <p:cNvPicPr preferRelativeResize="0"/>
          <p:nvPr/>
        </p:nvPicPr>
        <p:blipFill>
          <a:blip r:embed="rId4">
            <a:alphaModFix/>
          </a:blip>
          <a:stretch>
            <a:fillRect/>
          </a:stretch>
        </p:blipFill>
        <p:spPr>
          <a:xfrm>
            <a:off x="572925" y="169725"/>
            <a:ext cx="8627926" cy="5016974"/>
          </a:xfrm>
          <a:prstGeom prst="rect">
            <a:avLst/>
          </a:prstGeom>
          <a:noFill/>
          <a:ln>
            <a:noFill/>
          </a:ln>
        </p:spPr>
      </p:pic>
      <p:pic>
        <p:nvPicPr>
          <p:cNvPr id="227" name="Google Shape;227;p18"/>
          <p:cNvPicPr preferRelativeResize="0"/>
          <p:nvPr/>
        </p:nvPicPr>
        <p:blipFill>
          <a:blip r:embed="rId5">
            <a:alphaModFix/>
          </a:blip>
          <a:stretch>
            <a:fillRect/>
          </a:stretch>
        </p:blipFill>
        <p:spPr>
          <a:xfrm>
            <a:off x="816876" y="5379450"/>
            <a:ext cx="6767674" cy="4341799"/>
          </a:xfrm>
          <a:prstGeom prst="rect">
            <a:avLst/>
          </a:prstGeom>
          <a:noFill/>
          <a:ln>
            <a:noFill/>
          </a:ln>
        </p:spPr>
      </p:pic>
      <p:pic>
        <p:nvPicPr>
          <p:cNvPr id="228" name="Google Shape;228;p18"/>
          <p:cNvPicPr preferRelativeResize="0"/>
          <p:nvPr/>
        </p:nvPicPr>
        <p:blipFill>
          <a:blip r:embed="rId6">
            <a:alphaModFix/>
          </a:blip>
          <a:stretch>
            <a:fillRect/>
          </a:stretch>
        </p:blipFill>
        <p:spPr>
          <a:xfrm>
            <a:off x="8303350" y="5707877"/>
            <a:ext cx="9832251" cy="3489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grpSp>
        <p:nvGrpSpPr>
          <p:cNvPr id="234" name="Google Shape;234;p19"/>
          <p:cNvGrpSpPr/>
          <p:nvPr/>
        </p:nvGrpSpPr>
        <p:grpSpPr>
          <a:xfrm>
            <a:off x="0" y="9838589"/>
            <a:ext cx="3086104" cy="3230761"/>
            <a:chOff x="0" y="-38100"/>
            <a:chExt cx="812800" cy="850900"/>
          </a:xfrm>
        </p:grpSpPr>
        <p:sp>
          <p:nvSpPr>
            <p:cNvPr id="235" name="Google Shape;235;p1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6" name="Google Shape;236;p19"/>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37" name="Google Shape;237;p19"/>
          <p:cNvGrpSpPr/>
          <p:nvPr/>
        </p:nvGrpSpPr>
        <p:grpSpPr>
          <a:xfrm>
            <a:off x="17259300" y="-144661"/>
            <a:ext cx="3086104" cy="3230761"/>
            <a:chOff x="0" y="-38100"/>
            <a:chExt cx="812800" cy="850900"/>
          </a:xfrm>
        </p:grpSpPr>
        <p:sp>
          <p:nvSpPr>
            <p:cNvPr id="238" name="Google Shape;238;p1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9" name="Google Shape;239;p19"/>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40" name="Google Shape;240;p19"/>
          <p:cNvGrpSpPr/>
          <p:nvPr/>
        </p:nvGrpSpPr>
        <p:grpSpPr>
          <a:xfrm>
            <a:off x="0" y="-144661"/>
            <a:ext cx="3086104" cy="3230761"/>
            <a:chOff x="0" y="-38100"/>
            <a:chExt cx="812800" cy="850900"/>
          </a:xfrm>
        </p:grpSpPr>
        <p:sp>
          <p:nvSpPr>
            <p:cNvPr id="241" name="Google Shape;241;p1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242;p19"/>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43" name="Google Shape;243;p19"/>
          <p:cNvGrpSpPr/>
          <p:nvPr/>
        </p:nvGrpSpPr>
        <p:grpSpPr>
          <a:xfrm>
            <a:off x="17259300" y="9838589"/>
            <a:ext cx="3086104" cy="3230761"/>
            <a:chOff x="0" y="-38100"/>
            <a:chExt cx="812800" cy="850900"/>
          </a:xfrm>
        </p:grpSpPr>
        <p:sp>
          <p:nvSpPr>
            <p:cNvPr id="244" name="Google Shape;244;p19"/>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5" name="Google Shape;245;p19"/>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246" name="Google Shape;246;p19"/>
          <p:cNvSpPr txBox="1"/>
          <p:nvPr/>
        </p:nvSpPr>
        <p:spPr>
          <a:xfrm>
            <a:off x="3169662" y="367004"/>
            <a:ext cx="11948700" cy="7695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Correlation between the features</a:t>
            </a:r>
            <a:endParaRPr/>
          </a:p>
        </p:txBody>
      </p:sp>
      <p:pic>
        <p:nvPicPr>
          <p:cNvPr id="247" name="Google Shape;247;p19"/>
          <p:cNvPicPr preferRelativeResize="0"/>
          <p:nvPr/>
        </p:nvPicPr>
        <p:blipFill rotWithShape="1">
          <a:blip r:embed="rId3">
            <a:alphaModFix/>
          </a:blip>
          <a:srcRect/>
          <a:stretch/>
        </p:blipFill>
        <p:spPr>
          <a:xfrm>
            <a:off x="245625" y="1410575"/>
            <a:ext cx="16609052" cy="8986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grpSp>
        <p:nvGrpSpPr>
          <p:cNvPr id="253" name="Google Shape;253;p20"/>
          <p:cNvGrpSpPr/>
          <p:nvPr/>
        </p:nvGrpSpPr>
        <p:grpSpPr>
          <a:xfrm>
            <a:off x="0" y="9591716"/>
            <a:ext cx="3085741" cy="3230403"/>
            <a:chOff x="0" y="-38100"/>
            <a:chExt cx="812700" cy="850800"/>
          </a:xfrm>
        </p:grpSpPr>
        <p:sp>
          <p:nvSpPr>
            <p:cNvPr id="254" name="Google Shape;254;p20"/>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5" name="Google Shape;255;p20"/>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56" name="Google Shape;256;p20"/>
          <p:cNvGrpSpPr/>
          <p:nvPr/>
        </p:nvGrpSpPr>
        <p:grpSpPr>
          <a:xfrm>
            <a:off x="17259300" y="-144662"/>
            <a:ext cx="3085741" cy="3230403"/>
            <a:chOff x="0" y="-38100"/>
            <a:chExt cx="812700" cy="850800"/>
          </a:xfrm>
        </p:grpSpPr>
        <p:sp>
          <p:nvSpPr>
            <p:cNvPr id="257" name="Google Shape;257;p20"/>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8" name="Google Shape;258;p20"/>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59" name="Google Shape;259;p20"/>
          <p:cNvGrpSpPr/>
          <p:nvPr/>
        </p:nvGrpSpPr>
        <p:grpSpPr>
          <a:xfrm>
            <a:off x="0" y="-391534"/>
            <a:ext cx="3085741" cy="3230403"/>
            <a:chOff x="0" y="-38100"/>
            <a:chExt cx="812700" cy="850800"/>
          </a:xfrm>
        </p:grpSpPr>
        <p:sp>
          <p:nvSpPr>
            <p:cNvPr id="260" name="Google Shape;260;p20"/>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1" name="Google Shape;261;p20"/>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62" name="Google Shape;262;p20"/>
          <p:cNvGrpSpPr/>
          <p:nvPr/>
        </p:nvGrpSpPr>
        <p:grpSpPr>
          <a:xfrm>
            <a:off x="17259300" y="9838588"/>
            <a:ext cx="3085741" cy="3230403"/>
            <a:chOff x="0" y="-38100"/>
            <a:chExt cx="812700" cy="850800"/>
          </a:xfrm>
        </p:grpSpPr>
        <p:sp>
          <p:nvSpPr>
            <p:cNvPr id="263" name="Google Shape;263;p20"/>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B4B4B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4" name="Google Shape;264;p20"/>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265" name="Google Shape;265;p20"/>
          <p:cNvSpPr txBox="1"/>
          <p:nvPr/>
        </p:nvSpPr>
        <p:spPr>
          <a:xfrm>
            <a:off x="2333248" y="1176575"/>
            <a:ext cx="13621500" cy="1662300"/>
          </a:xfrm>
          <a:prstGeom prst="rect">
            <a:avLst/>
          </a:prstGeom>
          <a:noFill/>
          <a:ln>
            <a:noFill/>
          </a:ln>
        </p:spPr>
        <p:txBody>
          <a:bodyPr spcFirstLastPara="1" wrap="square" lIns="0" tIns="0" rIns="0" bIns="0" anchor="t" anchorCtr="0">
            <a:spAutoFit/>
          </a:bodyPr>
          <a:lstStyle/>
          <a:p>
            <a:pPr marL="0" marR="0" lvl="0" indent="0" algn="ctr" rtl="0">
              <a:lnSpc>
                <a:spcPct val="131818"/>
              </a:lnSpc>
              <a:spcBef>
                <a:spcPts val="0"/>
              </a:spcBef>
              <a:spcAft>
                <a:spcPts val="0"/>
              </a:spcAft>
              <a:buNone/>
            </a:pPr>
            <a:r>
              <a:rPr lang="en-US" sz="4400" b="1">
                <a:solidFill>
                  <a:schemeClr val="dk1"/>
                </a:solidFill>
                <a:latin typeface="Open Sans"/>
                <a:ea typeface="Open Sans"/>
                <a:cs typeface="Open Sans"/>
                <a:sym typeface="Open Sans"/>
              </a:rPr>
              <a:t>FEATURE SELECTION AND TARGET VARIABLE</a:t>
            </a:r>
            <a:endParaRPr/>
          </a:p>
          <a:p>
            <a:pPr marL="0" marR="0" lvl="0" indent="0" algn="ctr" rtl="0">
              <a:lnSpc>
                <a:spcPct val="116000"/>
              </a:lnSpc>
              <a:spcBef>
                <a:spcPts val="0"/>
              </a:spcBef>
              <a:spcAft>
                <a:spcPts val="0"/>
              </a:spcAft>
              <a:buNone/>
            </a:pPr>
            <a:endParaRPr sz="5000">
              <a:solidFill>
                <a:srgbClr val="12222B"/>
              </a:solidFill>
              <a:latin typeface="Open Sans"/>
              <a:ea typeface="Open Sans"/>
              <a:cs typeface="Open Sans"/>
              <a:sym typeface="Open Sans"/>
            </a:endParaRPr>
          </a:p>
        </p:txBody>
      </p:sp>
      <p:sp>
        <p:nvSpPr>
          <p:cNvPr id="266" name="Google Shape;266;p20"/>
          <p:cNvSpPr txBox="1"/>
          <p:nvPr/>
        </p:nvSpPr>
        <p:spPr>
          <a:xfrm>
            <a:off x="2263831" y="3113397"/>
            <a:ext cx="13760400" cy="7289700"/>
          </a:xfrm>
          <a:prstGeom prst="rect">
            <a:avLst/>
          </a:prstGeom>
          <a:noFill/>
          <a:ln>
            <a:noFill/>
          </a:ln>
        </p:spPr>
        <p:txBody>
          <a:bodyPr spcFirstLastPara="1" wrap="square" lIns="0" tIns="0" rIns="0" bIns="0" anchor="t" anchorCtr="0">
            <a:spAutoFit/>
          </a:bodyPr>
          <a:lstStyle/>
          <a:p>
            <a:pPr marL="0" lvl="0" indent="0" algn="just" rtl="0">
              <a:lnSpc>
                <a:spcPct val="115000"/>
              </a:lnSpc>
              <a:spcBef>
                <a:spcPts val="0"/>
              </a:spcBef>
              <a:spcAft>
                <a:spcPts val="0"/>
              </a:spcAft>
              <a:buNone/>
            </a:pPr>
            <a:r>
              <a:rPr lang="en-US" sz="3200" b="1">
                <a:solidFill>
                  <a:schemeClr val="dk1"/>
                </a:solidFill>
                <a:latin typeface="Calibri"/>
                <a:ea typeface="Calibri"/>
                <a:cs typeface="Calibri"/>
                <a:sym typeface="Calibri"/>
              </a:rPr>
              <a:t>Feature Selection :</a:t>
            </a:r>
            <a:endParaRPr sz="3200" b="1">
              <a:solidFill>
                <a:schemeClr val="dk1"/>
              </a:solidFill>
              <a:latin typeface="Calibri"/>
              <a:ea typeface="Calibri"/>
              <a:cs typeface="Calibri"/>
              <a:sym typeface="Calibri"/>
            </a:endParaRPr>
          </a:p>
          <a:p>
            <a:pPr marL="0" lvl="0" indent="0" algn="just" rtl="0">
              <a:lnSpc>
                <a:spcPct val="115000"/>
              </a:lnSpc>
              <a:spcBef>
                <a:spcPts val="0"/>
              </a:spcBef>
              <a:spcAft>
                <a:spcPts val="0"/>
              </a:spcAft>
              <a:buNone/>
            </a:pPr>
            <a:r>
              <a:rPr lang="en-US" sz="3200">
                <a:solidFill>
                  <a:schemeClr val="dk1"/>
                </a:solidFill>
                <a:latin typeface="Calibri"/>
                <a:ea typeface="Calibri"/>
                <a:cs typeface="Calibri"/>
                <a:sym typeface="Calibri"/>
              </a:rPr>
              <a:t>We chose key info from Netrality's data, like Locations, Employee Count, and Total Funding, to understand their size and growth potential. Adding in customer behavior data, such as past purchases, gives us a complete view. This mix ensures our model is built on a solid foundation for accurate predictions.</a:t>
            </a:r>
            <a:endParaRPr sz="3200">
              <a:solidFill>
                <a:schemeClr val="dk1"/>
              </a:solidFill>
              <a:latin typeface="Calibri"/>
              <a:ea typeface="Calibri"/>
              <a:cs typeface="Calibri"/>
              <a:sym typeface="Calibri"/>
            </a:endParaRPr>
          </a:p>
          <a:p>
            <a:pPr marL="0" lvl="0" indent="0" algn="just" rtl="0">
              <a:lnSpc>
                <a:spcPct val="115000"/>
              </a:lnSpc>
              <a:spcBef>
                <a:spcPts val="0"/>
              </a:spcBef>
              <a:spcAft>
                <a:spcPts val="0"/>
              </a:spcAft>
              <a:buNone/>
            </a:pPr>
            <a:endParaRPr sz="3200">
              <a:solidFill>
                <a:schemeClr val="dk1"/>
              </a:solidFill>
              <a:latin typeface="Calibri"/>
              <a:ea typeface="Calibri"/>
              <a:cs typeface="Calibri"/>
              <a:sym typeface="Calibri"/>
            </a:endParaRPr>
          </a:p>
          <a:p>
            <a:pPr marL="0" lvl="0" indent="0" algn="just" rtl="0">
              <a:lnSpc>
                <a:spcPct val="115000"/>
              </a:lnSpc>
              <a:spcBef>
                <a:spcPts val="0"/>
              </a:spcBef>
              <a:spcAft>
                <a:spcPts val="0"/>
              </a:spcAft>
              <a:buNone/>
            </a:pPr>
            <a:r>
              <a:rPr lang="en-US" sz="3200" b="1">
                <a:solidFill>
                  <a:schemeClr val="dk1"/>
                </a:solidFill>
                <a:latin typeface="Calibri"/>
                <a:ea typeface="Calibri"/>
                <a:cs typeface="Calibri"/>
                <a:sym typeface="Calibri"/>
              </a:rPr>
              <a:t>Target Variable : </a:t>
            </a:r>
            <a:endParaRPr sz="3200" b="1">
              <a:solidFill>
                <a:schemeClr val="dk1"/>
              </a:solidFill>
              <a:latin typeface="Calibri"/>
              <a:ea typeface="Calibri"/>
              <a:cs typeface="Calibri"/>
              <a:sym typeface="Calibri"/>
            </a:endParaRPr>
          </a:p>
          <a:p>
            <a:pPr marL="0" lvl="0" indent="0" algn="just" rtl="0">
              <a:lnSpc>
                <a:spcPct val="115000"/>
              </a:lnSpc>
              <a:spcBef>
                <a:spcPts val="0"/>
              </a:spcBef>
              <a:spcAft>
                <a:spcPts val="0"/>
              </a:spcAft>
              <a:buNone/>
            </a:pPr>
            <a:r>
              <a:rPr lang="en-US" sz="3200">
                <a:solidFill>
                  <a:schemeClr val="dk1"/>
                </a:solidFill>
                <a:latin typeface="Calibri"/>
                <a:ea typeface="Calibri"/>
                <a:cs typeface="Calibri"/>
                <a:sym typeface="Calibri"/>
              </a:rPr>
              <a:t>Our focus is on 'Revenue' because it's a straightforward measure of Netrality's success. By tracking revenue, we can identify high-value customers and predict future financial outcomes. This practical approach helps Netrality plan smart strategies for real, actionable business growth.</a:t>
            </a:r>
            <a:endParaRPr sz="3200">
              <a:solidFill>
                <a:schemeClr val="dk1"/>
              </a:solidFill>
              <a:latin typeface="Calibri"/>
              <a:ea typeface="Calibri"/>
              <a:cs typeface="Calibri"/>
              <a:sym typeface="Calibri"/>
            </a:endParaRPr>
          </a:p>
          <a:p>
            <a:pPr marL="0" lvl="0" indent="0" algn="just" rtl="0">
              <a:lnSpc>
                <a:spcPct val="115000"/>
              </a:lnSpc>
              <a:spcBef>
                <a:spcPts val="0"/>
              </a:spcBef>
              <a:spcAft>
                <a:spcPts val="0"/>
              </a:spcAft>
              <a:buNone/>
            </a:pPr>
            <a:endParaRPr sz="3200">
              <a:solidFill>
                <a:schemeClr val="dk1"/>
              </a:solidFill>
              <a:latin typeface="Calibri"/>
              <a:ea typeface="Calibri"/>
              <a:cs typeface="Calibri"/>
              <a:sym typeface="Calibri"/>
            </a:endParaRPr>
          </a:p>
          <a:p>
            <a:pPr marL="0" marR="0" lvl="0" indent="0" algn="just" rtl="0">
              <a:spcBef>
                <a:spcPts val="0"/>
              </a:spcBef>
              <a:spcAft>
                <a:spcPts val="0"/>
              </a:spcAft>
              <a:buNone/>
            </a:pPr>
            <a:endParaRPr sz="3200">
              <a:solidFill>
                <a:schemeClr val="dk1"/>
              </a:solidFill>
              <a:latin typeface="Calibri"/>
              <a:ea typeface="Calibri"/>
              <a:cs typeface="Calibri"/>
              <a:sym typeface="Calibri"/>
            </a:endParaRPr>
          </a:p>
        </p:txBody>
      </p:sp>
      <p:grpSp>
        <p:nvGrpSpPr>
          <p:cNvPr id="267" name="Google Shape;267;p20"/>
          <p:cNvGrpSpPr/>
          <p:nvPr/>
        </p:nvGrpSpPr>
        <p:grpSpPr>
          <a:xfrm>
            <a:off x="1529441" y="2427425"/>
            <a:ext cx="2261175" cy="2367181"/>
            <a:chOff x="0" y="-38100"/>
            <a:chExt cx="812700" cy="850800"/>
          </a:xfrm>
        </p:grpSpPr>
        <p:sp>
          <p:nvSpPr>
            <p:cNvPr id="268" name="Google Shape;268;p20"/>
            <p:cNvSpPr/>
            <p:nvPr/>
          </p:nvSpPr>
          <p:spPr>
            <a:xfrm>
              <a:off x="0" y="0"/>
              <a:ext cx="237662" cy="208450"/>
            </a:xfrm>
            <a:custGeom>
              <a:avLst/>
              <a:gdLst/>
              <a:ahLst/>
              <a:cxnLst/>
              <a:rect l="l" t="t" r="r" b="b"/>
              <a:pathLst>
                <a:path w="237662" h="208450" extrusionOk="0">
                  <a:moveTo>
                    <a:pt x="0" y="0"/>
                  </a:moveTo>
                  <a:lnTo>
                    <a:pt x="237662" y="0"/>
                  </a:lnTo>
                  <a:lnTo>
                    <a:pt x="237662" y="208450"/>
                  </a:lnTo>
                  <a:lnTo>
                    <a:pt x="0" y="208450"/>
                  </a:lnTo>
                  <a:close/>
                </a:path>
              </a:pathLst>
            </a:custGeom>
            <a:solidFill>
              <a:srgbClr val="36C5FF"/>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lt1"/>
                  </a:solidFill>
                  <a:latin typeface="Noto Sans"/>
                  <a:ea typeface="Noto Sans"/>
                  <a:cs typeface="Noto Sans"/>
                  <a:sym typeface="Noto Sans"/>
                </a:rPr>
                <a:t>1.</a:t>
              </a:r>
              <a:endParaRPr/>
            </a:p>
          </p:txBody>
        </p:sp>
        <p:sp>
          <p:nvSpPr>
            <p:cNvPr id="269" name="Google Shape;269;p20"/>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39958"/>
                </a:lnSpc>
                <a:spcBef>
                  <a:spcPts val="0"/>
                </a:spcBef>
                <a:spcAft>
                  <a:spcPts val="0"/>
                </a:spcAft>
                <a:buNone/>
              </a:pPr>
              <a:r>
                <a:rPr lang="en-US" sz="2400" u="none">
                  <a:solidFill>
                    <a:srgbClr val="FFFFFF"/>
                  </a:solidFill>
                  <a:latin typeface="Noto Sans"/>
                  <a:ea typeface="Noto Sans"/>
                  <a:cs typeface="Noto Sans"/>
                  <a:sym typeface="Noto Sans"/>
                </a:rPr>
                <a:t>1.</a:t>
              </a:r>
              <a:endParaRPr/>
            </a:p>
          </p:txBody>
        </p:sp>
      </p:grpSp>
      <p:grpSp>
        <p:nvGrpSpPr>
          <p:cNvPr id="270" name="Google Shape;270;p20"/>
          <p:cNvGrpSpPr/>
          <p:nvPr/>
        </p:nvGrpSpPr>
        <p:grpSpPr>
          <a:xfrm>
            <a:off x="1419802" y="5849409"/>
            <a:ext cx="2261175" cy="2367181"/>
            <a:chOff x="0" y="-38100"/>
            <a:chExt cx="812700" cy="850800"/>
          </a:xfrm>
        </p:grpSpPr>
        <p:sp>
          <p:nvSpPr>
            <p:cNvPr id="271" name="Google Shape;271;p20"/>
            <p:cNvSpPr/>
            <p:nvPr/>
          </p:nvSpPr>
          <p:spPr>
            <a:xfrm>
              <a:off x="0" y="0"/>
              <a:ext cx="237662" cy="208450"/>
            </a:xfrm>
            <a:custGeom>
              <a:avLst/>
              <a:gdLst/>
              <a:ahLst/>
              <a:cxnLst/>
              <a:rect l="l" t="t" r="r" b="b"/>
              <a:pathLst>
                <a:path w="237662" h="208450" extrusionOk="0">
                  <a:moveTo>
                    <a:pt x="0" y="0"/>
                  </a:moveTo>
                  <a:lnTo>
                    <a:pt x="237662" y="0"/>
                  </a:lnTo>
                  <a:lnTo>
                    <a:pt x="237662" y="208450"/>
                  </a:lnTo>
                  <a:lnTo>
                    <a:pt x="0" y="208450"/>
                  </a:lnTo>
                  <a:close/>
                </a:path>
              </a:pathLst>
            </a:custGeom>
            <a:solidFill>
              <a:srgbClr val="00C282"/>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a:solidFill>
                    <a:schemeClr val="lt1"/>
                  </a:solidFill>
                  <a:latin typeface="Noto Sans"/>
                  <a:ea typeface="Noto Sans"/>
                  <a:cs typeface="Noto Sans"/>
                  <a:sym typeface="Noto Sans"/>
                </a:rPr>
                <a:t>2.</a:t>
              </a:r>
              <a:endParaRPr/>
            </a:p>
          </p:txBody>
        </p:sp>
        <p:sp>
          <p:nvSpPr>
            <p:cNvPr id="272" name="Google Shape;272;p20"/>
            <p:cNvSpPr txBox="1"/>
            <p:nvPr/>
          </p:nvSpPr>
          <p:spPr>
            <a:xfrm>
              <a:off x="0" y="-38100"/>
              <a:ext cx="8127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39958"/>
                </a:lnSpc>
                <a:spcBef>
                  <a:spcPts val="0"/>
                </a:spcBef>
                <a:spcAft>
                  <a:spcPts val="0"/>
                </a:spcAft>
                <a:buNone/>
              </a:pPr>
              <a:r>
                <a:rPr lang="en-US" sz="2400">
                  <a:solidFill>
                    <a:srgbClr val="FFFFFF"/>
                  </a:solidFill>
                  <a:latin typeface="Noto Sans"/>
                  <a:ea typeface="Noto Sans"/>
                  <a:cs typeface="Noto Sans"/>
                  <a:sym typeface="Noto Sans"/>
                </a:rPr>
                <a:t>2.</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grpSp>
        <p:nvGrpSpPr>
          <p:cNvPr id="278" name="Google Shape;278;p21"/>
          <p:cNvGrpSpPr/>
          <p:nvPr/>
        </p:nvGrpSpPr>
        <p:grpSpPr>
          <a:xfrm>
            <a:off x="0" y="9838589"/>
            <a:ext cx="3086104" cy="3230761"/>
            <a:chOff x="0" y="-38100"/>
            <a:chExt cx="812800" cy="850900"/>
          </a:xfrm>
        </p:grpSpPr>
        <p:sp>
          <p:nvSpPr>
            <p:cNvPr id="279" name="Google Shape;279;p21"/>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0" name="Google Shape;280;p21"/>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81" name="Google Shape;281;p21"/>
          <p:cNvGrpSpPr/>
          <p:nvPr/>
        </p:nvGrpSpPr>
        <p:grpSpPr>
          <a:xfrm>
            <a:off x="17259300" y="-144661"/>
            <a:ext cx="3086104" cy="3230761"/>
            <a:chOff x="0" y="-38100"/>
            <a:chExt cx="812800" cy="850900"/>
          </a:xfrm>
        </p:grpSpPr>
        <p:sp>
          <p:nvSpPr>
            <p:cNvPr id="282" name="Google Shape;282;p21"/>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7ED8F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3" name="Google Shape;283;p21"/>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84" name="Google Shape;284;p21"/>
          <p:cNvGrpSpPr/>
          <p:nvPr/>
        </p:nvGrpSpPr>
        <p:grpSpPr>
          <a:xfrm>
            <a:off x="0" y="-144661"/>
            <a:ext cx="3086104" cy="3230761"/>
            <a:chOff x="0" y="-38100"/>
            <a:chExt cx="812800" cy="850900"/>
          </a:xfrm>
        </p:grpSpPr>
        <p:sp>
          <p:nvSpPr>
            <p:cNvPr id="285" name="Google Shape;285;p21"/>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6" name="Google Shape;286;p21"/>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287" name="Google Shape;287;p21"/>
          <p:cNvGrpSpPr/>
          <p:nvPr/>
        </p:nvGrpSpPr>
        <p:grpSpPr>
          <a:xfrm>
            <a:off x="17259300" y="9838589"/>
            <a:ext cx="3086104" cy="3230761"/>
            <a:chOff x="0" y="-38100"/>
            <a:chExt cx="812800" cy="850900"/>
          </a:xfrm>
        </p:grpSpPr>
        <p:sp>
          <p:nvSpPr>
            <p:cNvPr id="288" name="Google Shape;288;p21"/>
            <p:cNvSpPr/>
            <p:nvPr/>
          </p:nvSpPr>
          <p:spPr>
            <a:xfrm>
              <a:off x="0" y="0"/>
              <a:ext cx="270933" cy="80000"/>
            </a:xfrm>
            <a:custGeom>
              <a:avLst/>
              <a:gdLst/>
              <a:ahLst/>
              <a:cxnLst/>
              <a:rect l="l" t="t" r="r" b="b"/>
              <a:pathLst>
                <a:path w="270933" h="80000" extrusionOk="0">
                  <a:moveTo>
                    <a:pt x="0" y="0"/>
                  </a:moveTo>
                  <a:lnTo>
                    <a:pt x="270933" y="0"/>
                  </a:lnTo>
                  <a:lnTo>
                    <a:pt x="270933" y="80000"/>
                  </a:lnTo>
                  <a:lnTo>
                    <a:pt x="0" y="80000"/>
                  </a:lnTo>
                  <a:close/>
                </a:path>
              </a:pathLst>
            </a:custGeom>
            <a:solidFill>
              <a:srgbClr val="00C28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9" name="Google Shape;289;p21"/>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l" rtl="0">
                <a:lnSpc>
                  <a:spcPct val="163333"/>
                </a:lnSpc>
                <a:spcBef>
                  <a:spcPts val="0"/>
                </a:spcBef>
                <a:spcAft>
                  <a:spcPts val="0"/>
                </a:spcAft>
                <a:buNone/>
              </a:pPr>
              <a:endParaRPr sz="1800">
                <a:solidFill>
                  <a:schemeClr val="dk1"/>
                </a:solidFill>
                <a:latin typeface="Calibri"/>
                <a:ea typeface="Calibri"/>
                <a:cs typeface="Calibri"/>
                <a:sym typeface="Calibri"/>
              </a:endParaRPr>
            </a:p>
          </p:txBody>
        </p:sp>
      </p:grpSp>
      <p:sp>
        <p:nvSpPr>
          <p:cNvPr id="290" name="Google Shape;290;p21"/>
          <p:cNvSpPr txBox="1"/>
          <p:nvPr/>
        </p:nvSpPr>
        <p:spPr>
          <a:xfrm>
            <a:off x="1905000" y="3086100"/>
            <a:ext cx="14478000" cy="6093976"/>
          </a:xfrm>
          <a:prstGeom prst="rect">
            <a:avLst/>
          </a:prstGeom>
          <a:noFill/>
          <a:ln>
            <a:noFill/>
          </a:ln>
        </p:spPr>
        <p:txBody>
          <a:bodyPr spcFirstLastPara="1" wrap="square" lIns="0" tIns="0" rIns="0" bIns="0" anchor="t" anchorCtr="0">
            <a:spAutoFit/>
          </a:bodyPr>
          <a:lstStyle/>
          <a:p>
            <a:pPr marL="0" marR="0" lvl="0" indent="-228600" algn="just" rtl="0">
              <a:spcBef>
                <a:spcPts val="0"/>
              </a:spcBef>
              <a:spcAft>
                <a:spcPts val="0"/>
              </a:spcAft>
              <a:buClr>
                <a:schemeClr val="dk1"/>
              </a:buClr>
              <a:buSzPts val="3600"/>
              <a:buFont typeface="Arial"/>
              <a:buChar char="•"/>
            </a:pPr>
            <a:r>
              <a:rPr lang="en-US" sz="3600" b="0" i="0" dirty="0">
                <a:solidFill>
                  <a:schemeClr val="dk1"/>
                </a:solidFill>
                <a:latin typeface="Calibri"/>
                <a:ea typeface="Calibri"/>
                <a:cs typeface="Calibri"/>
                <a:sym typeface="Calibri"/>
              </a:rPr>
              <a:t>Various regression models were put to the test, including Linear Regression and Decision Trees. The selection was based on a matrix of accuracy, interpretability, and computational efficiency, leading to the adoption of the Random Forest Regression model as the prime analytical tool.</a:t>
            </a:r>
            <a:endParaRPr dirty="0"/>
          </a:p>
          <a:p>
            <a:pPr marL="0" marR="0" lvl="0" indent="0" algn="just" rtl="0">
              <a:spcBef>
                <a:spcPts val="0"/>
              </a:spcBef>
              <a:spcAft>
                <a:spcPts val="0"/>
              </a:spcAft>
              <a:buNone/>
            </a:pPr>
            <a:endParaRPr sz="3600" b="0" i="0" dirty="0">
              <a:solidFill>
                <a:schemeClr val="dk1"/>
              </a:solidFill>
              <a:latin typeface="Calibri"/>
              <a:ea typeface="Calibri"/>
              <a:cs typeface="Calibri"/>
              <a:sym typeface="Calibri"/>
            </a:endParaRPr>
          </a:p>
          <a:p>
            <a:pPr marL="0" marR="0" lvl="0" indent="0" algn="just" rtl="0">
              <a:spcBef>
                <a:spcPts val="0"/>
              </a:spcBef>
              <a:spcAft>
                <a:spcPts val="0"/>
              </a:spcAft>
              <a:buNone/>
            </a:pPr>
            <a:r>
              <a:rPr lang="en-US" sz="3600" b="1" i="0" dirty="0">
                <a:solidFill>
                  <a:schemeClr val="dk1"/>
                </a:solidFill>
                <a:latin typeface="Calibri"/>
                <a:ea typeface="Calibri"/>
                <a:cs typeface="Calibri"/>
                <a:sym typeface="Calibri"/>
              </a:rPr>
              <a:t>The Chosen Model: Random Forest and </a:t>
            </a:r>
            <a:r>
              <a:rPr lang="en-US" sz="3600" b="1" i="0" dirty="0" err="1">
                <a:solidFill>
                  <a:schemeClr val="dk1"/>
                </a:solidFill>
                <a:latin typeface="Calibri"/>
                <a:ea typeface="Calibri"/>
                <a:cs typeface="Calibri"/>
                <a:sym typeface="Calibri"/>
              </a:rPr>
              <a:t>CatBoost</a:t>
            </a:r>
            <a:endParaRPr dirty="0"/>
          </a:p>
          <a:p>
            <a:pPr marL="0" marR="0" lvl="0" indent="-228600" algn="just" rtl="0">
              <a:spcBef>
                <a:spcPts val="0"/>
              </a:spcBef>
              <a:spcAft>
                <a:spcPts val="0"/>
              </a:spcAft>
              <a:buClr>
                <a:schemeClr val="dk1"/>
              </a:buClr>
              <a:buSzPts val="3600"/>
              <a:buFont typeface="Arial"/>
              <a:buChar char="•"/>
            </a:pPr>
            <a:r>
              <a:rPr lang="en-US" sz="3600" dirty="0">
                <a:solidFill>
                  <a:schemeClr val="dk1"/>
                </a:solidFill>
                <a:latin typeface="Calibri"/>
                <a:ea typeface="Calibri"/>
                <a:cs typeface="Calibri"/>
                <a:sym typeface="Calibri"/>
              </a:rPr>
              <a:t>We chose to use the Random Forest and </a:t>
            </a:r>
            <a:r>
              <a:rPr lang="en-US" sz="3600" dirty="0" err="1">
                <a:solidFill>
                  <a:schemeClr val="dk1"/>
                </a:solidFill>
                <a:latin typeface="Calibri"/>
                <a:ea typeface="Calibri"/>
                <a:cs typeface="Calibri"/>
                <a:sym typeface="Calibri"/>
              </a:rPr>
              <a:t>Catboost</a:t>
            </a:r>
            <a:r>
              <a:rPr lang="en-US" sz="3600" dirty="0">
                <a:solidFill>
                  <a:schemeClr val="dk1"/>
                </a:solidFill>
                <a:latin typeface="Calibri"/>
                <a:ea typeface="Calibri"/>
                <a:cs typeface="Calibri"/>
                <a:sym typeface="Calibri"/>
              </a:rPr>
              <a:t> models because they have proven to be good at handling complex data without getting too caught up in the details. It's like having a tool that strikes a good balance between getting things right and being easy to understand. This choice was important for making our project successful.</a:t>
            </a:r>
            <a:endParaRPr dirty="0"/>
          </a:p>
        </p:txBody>
      </p:sp>
      <p:sp>
        <p:nvSpPr>
          <p:cNvPr id="291" name="Google Shape;291;p21"/>
          <p:cNvSpPr txBox="1"/>
          <p:nvPr/>
        </p:nvSpPr>
        <p:spPr>
          <a:xfrm>
            <a:off x="3169615" y="1320915"/>
            <a:ext cx="11948770" cy="749300"/>
          </a:xfrm>
          <a:prstGeom prst="rect">
            <a:avLst/>
          </a:prstGeom>
          <a:noFill/>
          <a:ln>
            <a:noFill/>
          </a:ln>
        </p:spPr>
        <p:txBody>
          <a:bodyPr spcFirstLastPara="1" wrap="square" lIns="0" tIns="0" rIns="0" bIns="0" anchor="t" anchorCtr="0">
            <a:spAutoFit/>
          </a:bodyPr>
          <a:lstStyle/>
          <a:p>
            <a:pPr marL="0" marR="0" lvl="0" indent="0" algn="ctr" rtl="0">
              <a:lnSpc>
                <a:spcPct val="116000"/>
              </a:lnSpc>
              <a:spcBef>
                <a:spcPts val="0"/>
              </a:spcBef>
              <a:spcAft>
                <a:spcPts val="0"/>
              </a:spcAft>
              <a:buNone/>
            </a:pPr>
            <a:r>
              <a:rPr lang="en-US" sz="5000" b="1">
                <a:solidFill>
                  <a:srgbClr val="12222B"/>
                </a:solidFill>
                <a:latin typeface="Open Sans"/>
                <a:ea typeface="Open Sans"/>
                <a:cs typeface="Open Sans"/>
                <a:sym typeface="Open Sans"/>
              </a:rPr>
              <a:t>Model Development and Insights</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1187</Words>
  <Application>Microsoft Macintosh PowerPoint</Application>
  <PresentationFormat>Custom</PresentationFormat>
  <Paragraphs>106</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Noto Sans</vt:lpstr>
      <vt:lpstr>Calibri</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Vishal Gandham</cp:lastModifiedBy>
  <cp:revision>3</cp:revision>
  <dcterms:modified xsi:type="dcterms:W3CDTF">2023-12-18T21:51:06Z</dcterms:modified>
</cp:coreProperties>
</file>